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713" r:id="rId3"/>
    <p:sldId id="735" r:id="rId4"/>
    <p:sldId id="736" r:id="rId5"/>
    <p:sldId id="390" r:id="rId6"/>
    <p:sldId id="739" r:id="rId7"/>
    <p:sldId id="742" r:id="rId8"/>
    <p:sldId id="432" r:id="rId9"/>
    <p:sldId id="265" r:id="rId10"/>
    <p:sldId id="721" r:id="rId11"/>
    <p:sldId id="435" r:id="rId12"/>
    <p:sldId id="745" r:id="rId13"/>
    <p:sldId id="733" r:id="rId14"/>
    <p:sldId id="732" r:id="rId15"/>
    <p:sldId id="746" r:id="rId16"/>
    <p:sldId id="744" r:id="rId17"/>
    <p:sldId id="257" r:id="rId18"/>
    <p:sldId id="731" r:id="rId19"/>
    <p:sldId id="679" r:id="rId20"/>
    <p:sldId id="268" r:id="rId21"/>
    <p:sldId id="263" r:id="rId22"/>
    <p:sldId id="705" r:id="rId23"/>
    <p:sldId id="706" r:id="rId24"/>
    <p:sldId id="714" r:id="rId25"/>
    <p:sldId id="715" r:id="rId26"/>
    <p:sldId id="723" r:id="rId27"/>
    <p:sldId id="718" r:id="rId28"/>
    <p:sldId id="719" r:id="rId29"/>
    <p:sldId id="738" r:id="rId30"/>
    <p:sldId id="711" r:id="rId31"/>
    <p:sldId id="743" r:id="rId32"/>
    <p:sldId id="74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00B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1335"/>
    <p:restoredTop sz="77564"/>
  </p:normalViewPr>
  <p:slideViewPr>
    <p:cSldViewPr snapToGrid="0" snapToObjects="1" showGuides="1">
      <p:cViewPr varScale="1">
        <p:scale>
          <a:sx n="45" d="100"/>
          <a:sy n="45" d="100"/>
        </p:scale>
        <p:origin x="192" y="976"/>
      </p:cViewPr>
      <p:guideLst>
        <p:guide orient="horz" pos="3864"/>
        <p:guide pos="3840"/>
      </p:guideLst>
    </p:cSldViewPr>
  </p:slideViewPr>
  <p:outlineViewPr>
    <p:cViewPr>
      <p:scale>
        <a:sx n="33" d="100"/>
        <a:sy n="33" d="100"/>
      </p:scale>
      <p:origin x="0" y="-10248"/>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639D7F-1B74-524C-9C25-A0ECCF5746E1}" type="doc">
      <dgm:prSet loTypeId="urn:microsoft.com/office/officeart/2005/8/layout/hProcess4" loCatId="" qsTypeId="urn:microsoft.com/office/officeart/2005/8/quickstyle/simple3" qsCatId="simple" csTypeId="urn:microsoft.com/office/officeart/2005/8/colors/colorful1" csCatId="colorful" phldr="1"/>
      <dgm:spPr/>
      <dgm:t>
        <a:bodyPr/>
        <a:lstStyle/>
        <a:p>
          <a:endParaRPr lang="en-US"/>
        </a:p>
      </dgm:t>
    </dgm:pt>
    <dgm:pt modelId="{54192421-9299-1741-8B4C-C4E48B161B60}">
      <dgm:prSet phldrT="[Text]" custT="1"/>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r>
            <a:rPr lang="en-US" sz="2800" dirty="0"/>
            <a:t>World with Knowns (K) &amp;</a:t>
          </a:r>
        </a:p>
      </dgm:t>
    </dgm:pt>
    <dgm:pt modelId="{88C2C831-EFB6-9442-B43A-13098BF08BFE}" type="parTrans" cxnId="{4D1A2FF0-AB4E-E245-B686-745B6F6A48A3}">
      <dgm:prSet/>
      <dgm:spPr/>
      <dgm:t>
        <a:bodyPr/>
        <a:lstStyle/>
        <a:p>
          <a:endParaRPr lang="en-US" sz="2000"/>
        </a:p>
      </dgm:t>
    </dgm:pt>
    <dgm:pt modelId="{C3CE98F2-7714-594B-B4BF-5132365D772B}" type="sibTrans" cxnId="{4D1A2FF0-AB4E-E245-B686-745B6F6A48A3}">
      <dgm:prSet/>
      <dgm:spPr/>
      <dgm:t>
        <a:bodyPr/>
        <a:lstStyle/>
        <a:p>
          <a:endParaRPr lang="en-US" sz="2000"/>
        </a:p>
      </dgm:t>
    </dgm:pt>
    <dgm:pt modelId="{6D0B1234-E322-934F-9EB6-71C880A73F46}">
      <dgm:prSet phldrT="[Text]" custT="1"/>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r>
            <a:rPr lang="en-US" sz="3200" dirty="0"/>
            <a:t>NU: Novel Unknowns</a:t>
          </a:r>
        </a:p>
      </dgm:t>
    </dgm:pt>
    <dgm:pt modelId="{AD677E93-AFCA-AB41-90CB-6B8E12CDBC0E}" type="parTrans" cxnId="{B04E7147-BE17-2849-B0A9-E289D518A291}">
      <dgm:prSet/>
      <dgm:spPr/>
      <dgm:t>
        <a:bodyPr/>
        <a:lstStyle/>
        <a:p>
          <a:endParaRPr lang="en-US" sz="2000"/>
        </a:p>
      </dgm:t>
    </dgm:pt>
    <dgm:pt modelId="{E3FDD1BB-F7CE-8440-B4F5-25475FDEB6CE}" type="sibTrans" cxnId="{B04E7147-BE17-2849-B0A9-E289D518A291}">
      <dgm:prSet/>
      <dgm:spPr/>
      <dgm:t>
        <a:bodyPr/>
        <a:lstStyle/>
        <a:p>
          <a:endParaRPr lang="en-US" sz="2000"/>
        </a:p>
      </dgm:t>
    </dgm:pt>
    <dgm:pt modelId="{6E59AF38-87C4-0A44-9956-72BFB02862B4}">
      <dgm:prSet phldrT="[Text]" custT="1"/>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r>
            <a:rPr lang="en-US" sz="2800" dirty="0"/>
            <a:t>LU: Labeled Unknowns</a:t>
          </a:r>
        </a:p>
      </dgm:t>
    </dgm:pt>
    <dgm:pt modelId="{E9EF498B-84C9-6946-9F42-6635D85A2FD5}" type="parTrans" cxnId="{B9C1BCFF-1A0D-2147-AFC9-6D061FF15150}">
      <dgm:prSet/>
      <dgm:spPr/>
      <dgm:t>
        <a:bodyPr/>
        <a:lstStyle/>
        <a:p>
          <a:endParaRPr lang="en-US" sz="2000"/>
        </a:p>
      </dgm:t>
    </dgm:pt>
    <dgm:pt modelId="{7B762F98-D4C0-3841-9C42-314BD6B02415}" type="sibTrans" cxnId="{B9C1BCFF-1A0D-2147-AFC9-6D061FF15150}">
      <dgm:prSet/>
      <dgm:spPr/>
      <dgm:t>
        <a:bodyPr/>
        <a:lstStyle/>
        <a:p>
          <a:endParaRPr lang="en-US" sz="2000"/>
        </a:p>
      </dgm:t>
    </dgm:pt>
    <dgm:pt modelId="{6724CA3C-11C5-2249-A552-4E81C6A57252}">
      <dgm:prSet phldrT="[Text]" custT="1"/>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r>
            <a:rPr lang="en-US" sz="2800" dirty="0"/>
            <a:t>Incremental Class Learning</a:t>
          </a:r>
        </a:p>
      </dgm:t>
    </dgm:pt>
    <dgm:pt modelId="{EA7ED1EB-8EFE-F443-AA7F-18E89777C59D}" type="parTrans" cxnId="{B6612EB4-665F-454A-967A-B0B22266CDE5}">
      <dgm:prSet/>
      <dgm:spPr/>
      <dgm:t>
        <a:bodyPr/>
        <a:lstStyle/>
        <a:p>
          <a:endParaRPr lang="en-US" sz="2000"/>
        </a:p>
      </dgm:t>
    </dgm:pt>
    <dgm:pt modelId="{E6D35A64-EE16-2C42-B98A-8638973C0BE0}" type="sibTrans" cxnId="{B6612EB4-665F-454A-967A-B0B22266CDE5}">
      <dgm:prSet/>
      <dgm:spPr>
        <a:noFill/>
        <a:ln w="0">
          <a:solidFill>
            <a:schemeClr val="tx1">
              <a:lumMod val="65000"/>
              <a:lumOff val="35000"/>
              <a:alpha val="0"/>
            </a:schemeClr>
          </a:solidFill>
        </a:ln>
        <a:effectLst>
          <a:outerShdw blurRad="50800" dist="38100" dir="2700000" algn="tl" rotWithShape="0">
            <a:scrgbClr r="0" g="0" b="0">
              <a:alpha val="43000"/>
            </a:scrgbClr>
          </a:outerShdw>
        </a:effectLst>
      </dgm:spPr>
      <dgm:t>
        <a:bodyPr/>
        <a:lstStyle/>
        <a:p>
          <a:endParaRPr lang="en-US" sz="2000"/>
        </a:p>
      </dgm:t>
    </dgm:pt>
    <dgm:pt modelId="{6DDBBE26-0E60-0B4F-AB1C-EE5C01EE1566}">
      <dgm:prSet phldrT="[Text]"/>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r>
            <a:rPr lang="en-US" sz="1400" dirty="0"/>
            <a:t>OSR: Recognizes known classes  or Detect as Unknown</a:t>
          </a:r>
        </a:p>
      </dgm:t>
    </dgm:pt>
    <dgm:pt modelId="{366E166D-1784-C54E-86E3-741B341553E2}" type="parTrans" cxnId="{7B12E4FB-CDC9-1B47-B273-B65188D90FD2}">
      <dgm:prSet/>
      <dgm:spPr/>
      <dgm:t>
        <a:bodyPr/>
        <a:lstStyle/>
        <a:p>
          <a:endParaRPr lang="en-US" sz="2000"/>
        </a:p>
      </dgm:t>
    </dgm:pt>
    <dgm:pt modelId="{BBF3831C-E1DA-1144-99D3-1F90905E02AD}" type="sibTrans" cxnId="{7B12E4FB-CDC9-1B47-B273-B65188D90FD2}">
      <dgm:prSet/>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endParaRPr lang="en-US" sz="2000"/>
        </a:p>
      </dgm:t>
    </dgm:pt>
    <dgm:pt modelId="{916CC82F-8709-6B42-84D5-3DF0F432FB94}">
      <dgm:prSet custT="1"/>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r>
            <a:rPr lang="en-US" sz="2000" dirty="0"/>
            <a:t>Collect &amp; Label Data</a:t>
          </a:r>
        </a:p>
      </dgm:t>
    </dgm:pt>
    <dgm:pt modelId="{2395659D-5456-C646-996A-A45D072D27CA}" type="parTrans" cxnId="{39A0CFFA-1A5F-5247-9B42-C10EC72194E7}">
      <dgm:prSet/>
      <dgm:spPr/>
      <dgm:t>
        <a:bodyPr/>
        <a:lstStyle/>
        <a:p>
          <a:endParaRPr lang="en-US" sz="2000"/>
        </a:p>
      </dgm:t>
    </dgm:pt>
    <dgm:pt modelId="{D63489A8-6618-CF42-8320-829B4D7E038F}" type="sibTrans" cxnId="{39A0CFFA-1A5F-5247-9B42-C10EC72194E7}">
      <dgm:prSet/>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endParaRPr lang="en-US" sz="2000"/>
        </a:p>
      </dgm:t>
    </dgm:pt>
    <dgm:pt modelId="{47355DA2-B446-D14D-B124-3BD4BF98CE1D}">
      <dgm:prSet phldrT="[Text]" custT="1"/>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r>
            <a:rPr lang="en-US" sz="2800" dirty="0"/>
            <a:t>Known Unknowns (KU)</a:t>
          </a:r>
          <a:br>
            <a:rPr lang="en-US" sz="2800" dirty="0"/>
          </a:br>
          <a:r>
            <a:rPr lang="en-US" sz="2800" dirty="0"/>
            <a:t>Unknowns Unknowns (UU)</a:t>
          </a:r>
        </a:p>
      </dgm:t>
    </dgm:pt>
    <dgm:pt modelId="{0CB2923F-313E-9C4D-86ED-1D0167F6F338}" type="parTrans" cxnId="{6F706D32-9BCE-F644-9529-41029F58ABA4}">
      <dgm:prSet/>
      <dgm:spPr/>
      <dgm:t>
        <a:bodyPr/>
        <a:lstStyle/>
        <a:p>
          <a:endParaRPr lang="en-US"/>
        </a:p>
      </dgm:t>
    </dgm:pt>
    <dgm:pt modelId="{2AE56C70-A469-2740-8FF2-88A9B1ABC21F}" type="sibTrans" cxnId="{6F706D32-9BCE-F644-9529-41029F58ABA4}">
      <dgm:prSet/>
      <dgm:spPr/>
      <dgm:t>
        <a:bodyPr/>
        <a:lstStyle/>
        <a:p>
          <a:endParaRPr lang="en-US"/>
        </a:p>
      </dgm:t>
    </dgm:pt>
    <dgm:pt modelId="{8B277FBD-505F-D041-B4EF-49BE3BDA44A6}">
      <dgm:prSet phldrT="[Text]" custT="1"/>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endParaRPr lang="en-US" sz="1400" dirty="0"/>
        </a:p>
      </dgm:t>
    </dgm:pt>
    <dgm:pt modelId="{03659D1E-4A8D-F64F-887A-9DA3D3D1FBC7}" type="sibTrans" cxnId="{905B693F-223B-6D45-BA6E-C85B5923A413}">
      <dgm:prSet/>
      <dgm:spPr/>
      <dgm:t>
        <a:bodyPr/>
        <a:lstStyle/>
        <a:p>
          <a:endParaRPr lang="en-US" sz="2000"/>
        </a:p>
      </dgm:t>
    </dgm:pt>
    <dgm:pt modelId="{99D77BCB-564D-3C46-9704-D19B65B218B1}" type="parTrans" cxnId="{905B693F-223B-6D45-BA6E-C85B5923A413}">
      <dgm:prSet/>
      <dgm:spPr/>
      <dgm:t>
        <a:bodyPr/>
        <a:lstStyle/>
        <a:p>
          <a:endParaRPr lang="en-US" sz="2000"/>
        </a:p>
      </dgm:t>
    </dgm:pt>
    <dgm:pt modelId="{904AA592-F202-9C42-8E52-638A272ABEF2}">
      <dgm:prSet phldrT="[Text]" custT="1"/>
      <dgm:spPr>
        <a:ln w="15875">
          <a:solidFill>
            <a:schemeClr val="tx1">
              <a:lumMod val="65000"/>
              <a:lumOff val="35000"/>
            </a:schemeClr>
          </a:solidFill>
        </a:ln>
        <a:effectLst>
          <a:outerShdw blurRad="50800" dist="38100" dir="2700000" algn="tl" rotWithShape="0">
            <a:scrgbClr r="0" g="0" b="0">
              <a:alpha val="43000"/>
            </a:scrgbClr>
          </a:outerShdw>
        </a:effectLst>
      </dgm:spPr>
      <dgm:t>
        <a:bodyPr/>
        <a:lstStyle/>
        <a:p>
          <a:r>
            <a:rPr lang="en-US" sz="1400" dirty="0"/>
            <a:t>Scale</a:t>
          </a:r>
          <a:br>
            <a:rPr lang="en-US" sz="1400" dirty="0"/>
          </a:br>
          <a:r>
            <a:rPr lang="en-US" sz="1400" dirty="0"/>
            <a:t>Deploy</a:t>
          </a:r>
        </a:p>
      </dgm:t>
    </dgm:pt>
    <dgm:pt modelId="{A3435D19-ADE0-2049-AB57-D7906CC26457}" type="sibTrans" cxnId="{AD25CE06-4E3A-7B4E-9476-3626A5EA8A39}">
      <dgm:prSet/>
      <dgm:spPr/>
      <dgm:t>
        <a:bodyPr/>
        <a:lstStyle/>
        <a:p>
          <a:endParaRPr lang="en-US" sz="2000"/>
        </a:p>
      </dgm:t>
    </dgm:pt>
    <dgm:pt modelId="{09C9A479-3526-2543-A81B-06176FDE8C18}" type="parTrans" cxnId="{AD25CE06-4E3A-7B4E-9476-3626A5EA8A39}">
      <dgm:prSet/>
      <dgm:spPr/>
      <dgm:t>
        <a:bodyPr/>
        <a:lstStyle/>
        <a:p>
          <a:endParaRPr lang="en-US" sz="2000"/>
        </a:p>
      </dgm:t>
    </dgm:pt>
    <dgm:pt modelId="{6F7D90B9-0F67-E04A-9F07-B27F9F742394}" type="pres">
      <dgm:prSet presAssocID="{AC639D7F-1B74-524C-9C25-A0ECCF5746E1}" presName="Name0" presStyleCnt="0">
        <dgm:presLayoutVars>
          <dgm:dir/>
          <dgm:animLvl val="lvl"/>
          <dgm:resizeHandles val="exact"/>
        </dgm:presLayoutVars>
      </dgm:prSet>
      <dgm:spPr/>
    </dgm:pt>
    <dgm:pt modelId="{E15FC7EB-5030-8D49-BAC8-19A730119D81}" type="pres">
      <dgm:prSet presAssocID="{AC639D7F-1B74-524C-9C25-A0ECCF5746E1}" presName="tSp" presStyleCnt="0"/>
      <dgm:spPr/>
    </dgm:pt>
    <dgm:pt modelId="{9B32543D-9161-754C-9703-80E2977F3EAF}" type="pres">
      <dgm:prSet presAssocID="{AC639D7F-1B74-524C-9C25-A0ECCF5746E1}" presName="bSp" presStyleCnt="0"/>
      <dgm:spPr/>
    </dgm:pt>
    <dgm:pt modelId="{8B526E05-6C87-A74B-8734-E878BEBA3434}" type="pres">
      <dgm:prSet presAssocID="{AC639D7F-1B74-524C-9C25-A0ECCF5746E1}" presName="process" presStyleCnt="0"/>
      <dgm:spPr/>
    </dgm:pt>
    <dgm:pt modelId="{992B08E3-F664-5A4A-926E-74F8B56F9C19}" type="pres">
      <dgm:prSet presAssocID="{6DDBBE26-0E60-0B4F-AB1C-EE5C01EE1566}" presName="composite1" presStyleCnt="0"/>
      <dgm:spPr/>
    </dgm:pt>
    <dgm:pt modelId="{15599148-FE0F-B44E-86F6-A73BED41EF2B}" type="pres">
      <dgm:prSet presAssocID="{6DDBBE26-0E60-0B4F-AB1C-EE5C01EE1566}" presName="dummyNode1" presStyleLbl="node1" presStyleIdx="0" presStyleCnt="4"/>
      <dgm:spPr/>
    </dgm:pt>
    <dgm:pt modelId="{77398238-03AB-5045-92CD-1C836FA86CF0}" type="pres">
      <dgm:prSet presAssocID="{6DDBBE26-0E60-0B4F-AB1C-EE5C01EE1566}" presName="childNode1" presStyleLbl="bgAcc1" presStyleIdx="0" presStyleCnt="4" custScaleX="314515" custScaleY="115997" custLinFactNeighborX="5925" custLinFactNeighborY="-50686">
        <dgm:presLayoutVars>
          <dgm:bulletEnabled val="1"/>
        </dgm:presLayoutVars>
      </dgm:prSet>
      <dgm:spPr/>
    </dgm:pt>
    <dgm:pt modelId="{184BAD7D-89B0-BD42-9273-61F1B9A24285}" type="pres">
      <dgm:prSet presAssocID="{6DDBBE26-0E60-0B4F-AB1C-EE5C01EE1566}" presName="childNode1tx" presStyleLbl="bgAcc1" presStyleIdx="0" presStyleCnt="4">
        <dgm:presLayoutVars>
          <dgm:bulletEnabled val="1"/>
        </dgm:presLayoutVars>
      </dgm:prSet>
      <dgm:spPr/>
    </dgm:pt>
    <dgm:pt modelId="{6B4ECD57-2805-334D-9CC6-38E803E14609}" type="pres">
      <dgm:prSet presAssocID="{6DDBBE26-0E60-0B4F-AB1C-EE5C01EE1566}" presName="parentNode1" presStyleLbl="node1" presStyleIdx="0" presStyleCnt="4" custScaleX="209488" custScaleY="247219" custLinFactNeighborX="77428" custLinFactNeighborY="74942">
        <dgm:presLayoutVars>
          <dgm:chMax val="1"/>
          <dgm:bulletEnabled val="1"/>
        </dgm:presLayoutVars>
      </dgm:prSet>
      <dgm:spPr/>
    </dgm:pt>
    <dgm:pt modelId="{8304E729-70FC-0C49-866E-CF5810ECE9EC}" type="pres">
      <dgm:prSet presAssocID="{6DDBBE26-0E60-0B4F-AB1C-EE5C01EE1566}" presName="connSite1" presStyleCnt="0"/>
      <dgm:spPr/>
    </dgm:pt>
    <dgm:pt modelId="{1457B267-57F3-0447-AD26-E7C6F3C56346}" type="pres">
      <dgm:prSet presAssocID="{BBF3831C-E1DA-1144-99D3-1F90905E02AD}" presName="Name9" presStyleLbl="sibTrans2D1" presStyleIdx="0" presStyleCnt="3"/>
      <dgm:spPr/>
    </dgm:pt>
    <dgm:pt modelId="{B5D0798A-958F-5D4C-93AD-F27E6E77CAFB}" type="pres">
      <dgm:prSet presAssocID="{916CC82F-8709-6B42-84D5-3DF0F432FB94}" presName="composite2" presStyleCnt="0"/>
      <dgm:spPr/>
    </dgm:pt>
    <dgm:pt modelId="{421B82B4-80D2-544A-BFA4-B12DC68981DE}" type="pres">
      <dgm:prSet presAssocID="{916CC82F-8709-6B42-84D5-3DF0F432FB94}" presName="dummyNode2" presStyleLbl="node1" presStyleIdx="0" presStyleCnt="4"/>
      <dgm:spPr/>
    </dgm:pt>
    <dgm:pt modelId="{0CFEFDA7-1325-D14E-BD31-3F8509205102}" type="pres">
      <dgm:prSet presAssocID="{916CC82F-8709-6B42-84D5-3DF0F432FB94}" presName="childNode2" presStyleLbl="bgAcc1" presStyleIdx="1" presStyleCnt="4" custScaleX="150219">
        <dgm:presLayoutVars>
          <dgm:bulletEnabled val="1"/>
        </dgm:presLayoutVars>
      </dgm:prSet>
      <dgm:spPr/>
    </dgm:pt>
    <dgm:pt modelId="{9F68ED98-E1E3-FE47-9E67-212F778D33E6}" type="pres">
      <dgm:prSet presAssocID="{916CC82F-8709-6B42-84D5-3DF0F432FB94}" presName="childNode2tx" presStyleLbl="bgAcc1" presStyleIdx="1" presStyleCnt="4">
        <dgm:presLayoutVars>
          <dgm:bulletEnabled val="1"/>
        </dgm:presLayoutVars>
      </dgm:prSet>
      <dgm:spPr/>
    </dgm:pt>
    <dgm:pt modelId="{DA9135B3-858E-5945-8213-73AA19233528}" type="pres">
      <dgm:prSet presAssocID="{916CC82F-8709-6B42-84D5-3DF0F432FB94}" presName="parentNode2" presStyleLbl="node1" presStyleIdx="1" presStyleCnt="4" custScaleX="106020" custScaleY="137247" custLinFactNeighborY="-10742">
        <dgm:presLayoutVars>
          <dgm:chMax val="0"/>
          <dgm:bulletEnabled val="1"/>
        </dgm:presLayoutVars>
      </dgm:prSet>
      <dgm:spPr/>
    </dgm:pt>
    <dgm:pt modelId="{B2337B49-2C87-FD4E-BE17-F034C46764E7}" type="pres">
      <dgm:prSet presAssocID="{916CC82F-8709-6B42-84D5-3DF0F432FB94}" presName="connSite2" presStyleCnt="0"/>
      <dgm:spPr/>
    </dgm:pt>
    <dgm:pt modelId="{6BB36793-632A-C248-B005-777528B095C1}" type="pres">
      <dgm:prSet presAssocID="{D63489A8-6618-CF42-8320-829B4D7E038F}" presName="Name18" presStyleLbl="sibTrans2D1" presStyleIdx="1" presStyleCnt="3" custScaleX="120371" custScaleY="144115" custLinFactNeighborX="8054" custLinFactNeighborY="18301"/>
      <dgm:spPr/>
    </dgm:pt>
    <dgm:pt modelId="{B3F803F3-3B43-6C45-BEF3-C5C9D2097168}" type="pres">
      <dgm:prSet presAssocID="{6724CA3C-11C5-2249-A552-4E81C6A57252}" presName="composite1" presStyleCnt="0"/>
      <dgm:spPr/>
    </dgm:pt>
    <dgm:pt modelId="{84EE317E-B755-0143-8B0A-A7F1983C43B4}" type="pres">
      <dgm:prSet presAssocID="{6724CA3C-11C5-2249-A552-4E81C6A57252}" presName="dummyNode1" presStyleLbl="node1" presStyleIdx="1" presStyleCnt="4"/>
      <dgm:spPr/>
    </dgm:pt>
    <dgm:pt modelId="{35875B83-4543-7F4A-8CD2-181FA4234740}" type="pres">
      <dgm:prSet presAssocID="{6724CA3C-11C5-2249-A552-4E81C6A57252}" presName="childNode1" presStyleLbl="bgAcc1" presStyleIdx="2" presStyleCnt="4" custScaleX="167128">
        <dgm:presLayoutVars>
          <dgm:bulletEnabled val="1"/>
        </dgm:presLayoutVars>
      </dgm:prSet>
      <dgm:spPr/>
    </dgm:pt>
    <dgm:pt modelId="{B82CABD1-ABA4-9E4D-85B6-B335F4B8DE0A}" type="pres">
      <dgm:prSet presAssocID="{6724CA3C-11C5-2249-A552-4E81C6A57252}" presName="childNode1tx" presStyleLbl="bgAcc1" presStyleIdx="2" presStyleCnt="4">
        <dgm:presLayoutVars>
          <dgm:bulletEnabled val="1"/>
        </dgm:presLayoutVars>
      </dgm:prSet>
      <dgm:spPr/>
    </dgm:pt>
    <dgm:pt modelId="{7530894E-A0F0-174C-AB3D-600E86A7EE83}" type="pres">
      <dgm:prSet presAssocID="{6724CA3C-11C5-2249-A552-4E81C6A57252}" presName="parentNode1" presStyleLbl="node1" presStyleIdx="2" presStyleCnt="4" custScaleX="164255" custScaleY="139971" custLinFactNeighborY="26855">
        <dgm:presLayoutVars>
          <dgm:chMax val="1"/>
          <dgm:bulletEnabled val="1"/>
        </dgm:presLayoutVars>
      </dgm:prSet>
      <dgm:spPr/>
    </dgm:pt>
    <dgm:pt modelId="{3ACAAB32-58D7-0F4F-B110-13FFBB0A71A7}" type="pres">
      <dgm:prSet presAssocID="{6724CA3C-11C5-2249-A552-4E81C6A57252}" presName="connSite1" presStyleCnt="0"/>
      <dgm:spPr/>
    </dgm:pt>
    <dgm:pt modelId="{FAC533D2-26BC-A445-96A5-D1B86091A2A6}" type="pres">
      <dgm:prSet presAssocID="{E6D35A64-EE16-2C42-B98A-8638973C0BE0}" presName="Name9" presStyleLbl="sibTrans2D1" presStyleIdx="2" presStyleCnt="3" custFlipHor="1" custScaleX="527693" custLinFactX="-100000" custLinFactNeighborX="-135195" custLinFactNeighborY="12285"/>
      <dgm:spPr/>
    </dgm:pt>
    <dgm:pt modelId="{55680322-DAD8-6540-AEB7-6F70095DE937}" type="pres">
      <dgm:prSet presAssocID="{904AA592-F202-9C42-8E52-638A272ABEF2}" presName="composite2" presStyleCnt="0"/>
      <dgm:spPr/>
    </dgm:pt>
    <dgm:pt modelId="{4A2D9275-C55B-4C44-B9A6-F94B36ADD028}" type="pres">
      <dgm:prSet presAssocID="{904AA592-F202-9C42-8E52-638A272ABEF2}" presName="dummyNode2" presStyleLbl="node1" presStyleIdx="2" presStyleCnt="4"/>
      <dgm:spPr/>
    </dgm:pt>
    <dgm:pt modelId="{F3FC3953-EA11-3240-B382-78B379C20B64}" type="pres">
      <dgm:prSet presAssocID="{904AA592-F202-9C42-8E52-638A272ABEF2}" presName="childNode2" presStyleLbl="bgAcc1" presStyleIdx="3" presStyleCnt="4" custScaleX="117634">
        <dgm:presLayoutVars>
          <dgm:bulletEnabled val="1"/>
        </dgm:presLayoutVars>
      </dgm:prSet>
      <dgm:spPr/>
    </dgm:pt>
    <dgm:pt modelId="{4EC434D7-4F7E-0741-87AB-3723DBE2BE5C}" type="pres">
      <dgm:prSet presAssocID="{904AA592-F202-9C42-8E52-638A272ABEF2}" presName="childNode2tx" presStyleLbl="bgAcc1" presStyleIdx="3" presStyleCnt="4">
        <dgm:presLayoutVars>
          <dgm:bulletEnabled val="1"/>
        </dgm:presLayoutVars>
      </dgm:prSet>
      <dgm:spPr/>
    </dgm:pt>
    <dgm:pt modelId="{F259F37F-F7BC-C44F-BCE2-E2FECFB709F4}" type="pres">
      <dgm:prSet presAssocID="{904AA592-F202-9C42-8E52-638A272ABEF2}" presName="parentNode2" presStyleLbl="node1" presStyleIdx="3" presStyleCnt="4" custScaleY="131290" custLinFactY="14859" custLinFactNeighborX="-17685" custLinFactNeighborY="100000">
        <dgm:presLayoutVars>
          <dgm:chMax val="0"/>
          <dgm:bulletEnabled val="1"/>
        </dgm:presLayoutVars>
      </dgm:prSet>
      <dgm:spPr/>
    </dgm:pt>
    <dgm:pt modelId="{27B24075-992D-9F42-BF8B-DF0B20AE4208}" type="pres">
      <dgm:prSet presAssocID="{904AA592-F202-9C42-8E52-638A272ABEF2}" presName="connSite2" presStyleCnt="0"/>
      <dgm:spPr/>
    </dgm:pt>
  </dgm:ptLst>
  <dgm:cxnLst>
    <dgm:cxn modelId="{C5B1A702-DDE9-D44D-A6B5-F84F0153C172}" type="presOf" srcId="{6724CA3C-11C5-2249-A552-4E81C6A57252}" destId="{7530894E-A0F0-174C-AB3D-600E86A7EE83}" srcOrd="0" destOrd="0" presId="urn:microsoft.com/office/officeart/2005/8/layout/hProcess4"/>
    <dgm:cxn modelId="{AD25CE06-4E3A-7B4E-9476-3626A5EA8A39}" srcId="{AC639D7F-1B74-524C-9C25-A0ECCF5746E1}" destId="{904AA592-F202-9C42-8E52-638A272ABEF2}" srcOrd="3" destOrd="0" parTransId="{09C9A479-3526-2543-A81B-06176FDE8C18}" sibTransId="{A3435D19-ADE0-2049-AB57-D7906CC26457}"/>
    <dgm:cxn modelId="{6F706D32-9BCE-F644-9529-41029F58ABA4}" srcId="{6DDBBE26-0E60-0B4F-AB1C-EE5C01EE1566}" destId="{47355DA2-B446-D14D-B124-3BD4BF98CE1D}" srcOrd="1" destOrd="0" parTransId="{0CB2923F-313E-9C4D-86ED-1D0167F6F338}" sibTransId="{2AE56C70-A469-2740-8FF2-88A9B1ABC21F}"/>
    <dgm:cxn modelId="{905B693F-223B-6D45-BA6E-C85B5923A413}" srcId="{904AA592-F202-9C42-8E52-638A272ABEF2}" destId="{8B277FBD-505F-D041-B4EF-49BE3BDA44A6}" srcOrd="0" destOrd="0" parTransId="{99D77BCB-564D-3C46-9704-D19B65B218B1}" sibTransId="{03659D1E-4A8D-F64F-887A-9DA3D3D1FBC7}"/>
    <dgm:cxn modelId="{44927341-E7E1-384F-9F26-D9ED6ED25BCA}" type="presOf" srcId="{6E59AF38-87C4-0A44-9956-72BFB02862B4}" destId="{B82CABD1-ABA4-9E4D-85B6-B335F4B8DE0A}" srcOrd="1" destOrd="0" presId="urn:microsoft.com/office/officeart/2005/8/layout/hProcess4"/>
    <dgm:cxn modelId="{B04E7147-BE17-2849-B0A9-E289D518A291}" srcId="{916CC82F-8709-6B42-84D5-3DF0F432FB94}" destId="{6D0B1234-E322-934F-9EB6-71C880A73F46}" srcOrd="0" destOrd="0" parTransId="{AD677E93-AFCA-AB41-90CB-6B8E12CDBC0E}" sibTransId="{E3FDD1BB-F7CE-8440-B4F5-25475FDEB6CE}"/>
    <dgm:cxn modelId="{E18F7559-D564-7A4B-9EFD-965B26352D0D}" type="presOf" srcId="{916CC82F-8709-6B42-84D5-3DF0F432FB94}" destId="{DA9135B3-858E-5945-8213-73AA19233528}" srcOrd="0" destOrd="0" presId="urn:microsoft.com/office/officeart/2005/8/layout/hProcess4"/>
    <dgm:cxn modelId="{8ED03A5C-F9B2-2647-BCDD-16D32461ED5C}" type="presOf" srcId="{6D0B1234-E322-934F-9EB6-71C880A73F46}" destId="{0CFEFDA7-1325-D14E-BD31-3F8509205102}" srcOrd="0" destOrd="0" presId="urn:microsoft.com/office/officeart/2005/8/layout/hProcess4"/>
    <dgm:cxn modelId="{9013F462-CD1A-284B-98F8-880FB2493176}" type="presOf" srcId="{6E59AF38-87C4-0A44-9956-72BFB02862B4}" destId="{35875B83-4543-7F4A-8CD2-181FA4234740}" srcOrd="0" destOrd="0" presId="urn:microsoft.com/office/officeart/2005/8/layout/hProcess4"/>
    <dgm:cxn modelId="{4F3A2E7B-9F26-EA4B-A83E-D41C9F77A4A8}" type="presOf" srcId="{8B277FBD-505F-D041-B4EF-49BE3BDA44A6}" destId="{F3FC3953-EA11-3240-B382-78B379C20B64}" srcOrd="0" destOrd="0" presId="urn:microsoft.com/office/officeart/2005/8/layout/hProcess4"/>
    <dgm:cxn modelId="{8A0CBD84-EEAD-AE4C-9310-DD0BD645066A}" type="presOf" srcId="{47355DA2-B446-D14D-B124-3BD4BF98CE1D}" destId="{184BAD7D-89B0-BD42-9273-61F1B9A24285}" srcOrd="1" destOrd="1" presId="urn:microsoft.com/office/officeart/2005/8/layout/hProcess4"/>
    <dgm:cxn modelId="{00799D86-1643-C242-82AC-C63A150913E4}" type="presOf" srcId="{54192421-9299-1741-8B4C-C4E48B161B60}" destId="{77398238-03AB-5045-92CD-1C836FA86CF0}" srcOrd="0" destOrd="0" presId="urn:microsoft.com/office/officeart/2005/8/layout/hProcess4"/>
    <dgm:cxn modelId="{9834C389-FDBB-704B-B2A2-24B9CCEFEE86}" type="presOf" srcId="{BBF3831C-E1DA-1144-99D3-1F90905E02AD}" destId="{1457B267-57F3-0447-AD26-E7C6F3C56346}" srcOrd="0" destOrd="0" presId="urn:microsoft.com/office/officeart/2005/8/layout/hProcess4"/>
    <dgm:cxn modelId="{4FACCCA3-AC03-3E4E-BFE9-24C00B402E63}" type="presOf" srcId="{6DDBBE26-0E60-0B4F-AB1C-EE5C01EE1566}" destId="{6B4ECD57-2805-334D-9CC6-38E803E14609}" srcOrd="0" destOrd="0" presId="urn:microsoft.com/office/officeart/2005/8/layout/hProcess4"/>
    <dgm:cxn modelId="{B6612EB4-665F-454A-967A-B0B22266CDE5}" srcId="{AC639D7F-1B74-524C-9C25-A0ECCF5746E1}" destId="{6724CA3C-11C5-2249-A552-4E81C6A57252}" srcOrd="2" destOrd="0" parTransId="{EA7ED1EB-8EFE-F443-AA7F-18E89777C59D}" sibTransId="{E6D35A64-EE16-2C42-B98A-8638973C0BE0}"/>
    <dgm:cxn modelId="{ED4FADBA-E26A-9249-B327-5A67B5DDA8F5}" type="presOf" srcId="{904AA592-F202-9C42-8E52-638A272ABEF2}" destId="{F259F37F-F7BC-C44F-BCE2-E2FECFB709F4}" srcOrd="0" destOrd="0" presId="urn:microsoft.com/office/officeart/2005/8/layout/hProcess4"/>
    <dgm:cxn modelId="{52EAE3BC-E42A-4E47-A814-C9E20A3F9A04}" type="presOf" srcId="{E6D35A64-EE16-2C42-B98A-8638973C0BE0}" destId="{FAC533D2-26BC-A445-96A5-D1B86091A2A6}" srcOrd="0" destOrd="0" presId="urn:microsoft.com/office/officeart/2005/8/layout/hProcess4"/>
    <dgm:cxn modelId="{4031B1C7-5D05-5C4D-AF01-139730DC0296}" type="presOf" srcId="{54192421-9299-1741-8B4C-C4E48B161B60}" destId="{184BAD7D-89B0-BD42-9273-61F1B9A24285}" srcOrd="1" destOrd="0" presId="urn:microsoft.com/office/officeart/2005/8/layout/hProcess4"/>
    <dgm:cxn modelId="{C7166AD2-93AC-B944-BBFA-A74BC4C7D8C5}" type="presOf" srcId="{8B277FBD-505F-D041-B4EF-49BE3BDA44A6}" destId="{4EC434D7-4F7E-0741-87AB-3723DBE2BE5C}" srcOrd="1" destOrd="0" presId="urn:microsoft.com/office/officeart/2005/8/layout/hProcess4"/>
    <dgm:cxn modelId="{6E9E89D6-647F-CA4E-AA39-756D90A1A6F7}" type="presOf" srcId="{D63489A8-6618-CF42-8320-829B4D7E038F}" destId="{6BB36793-632A-C248-B005-777528B095C1}" srcOrd="0" destOrd="0" presId="urn:microsoft.com/office/officeart/2005/8/layout/hProcess4"/>
    <dgm:cxn modelId="{421B5AE5-E75E-594C-8E08-20AAA5FEE814}" type="presOf" srcId="{6D0B1234-E322-934F-9EB6-71C880A73F46}" destId="{9F68ED98-E1E3-FE47-9E67-212F778D33E6}" srcOrd="1" destOrd="0" presId="urn:microsoft.com/office/officeart/2005/8/layout/hProcess4"/>
    <dgm:cxn modelId="{4D1A2FF0-AB4E-E245-B686-745B6F6A48A3}" srcId="{6DDBBE26-0E60-0B4F-AB1C-EE5C01EE1566}" destId="{54192421-9299-1741-8B4C-C4E48B161B60}" srcOrd="0" destOrd="0" parTransId="{88C2C831-EFB6-9442-B43A-13098BF08BFE}" sibTransId="{C3CE98F2-7714-594B-B4BF-5132365D772B}"/>
    <dgm:cxn modelId="{528565F8-E5F5-5240-973B-5323511ECC16}" type="presOf" srcId="{AC639D7F-1B74-524C-9C25-A0ECCF5746E1}" destId="{6F7D90B9-0F67-E04A-9F07-B27F9F742394}" srcOrd="0" destOrd="0" presId="urn:microsoft.com/office/officeart/2005/8/layout/hProcess4"/>
    <dgm:cxn modelId="{39A0CFFA-1A5F-5247-9B42-C10EC72194E7}" srcId="{AC639D7F-1B74-524C-9C25-A0ECCF5746E1}" destId="{916CC82F-8709-6B42-84D5-3DF0F432FB94}" srcOrd="1" destOrd="0" parTransId="{2395659D-5456-C646-996A-A45D072D27CA}" sibTransId="{D63489A8-6618-CF42-8320-829B4D7E038F}"/>
    <dgm:cxn modelId="{AC2ED4FB-3162-D044-A76B-C0F867609CC2}" type="presOf" srcId="{47355DA2-B446-D14D-B124-3BD4BF98CE1D}" destId="{77398238-03AB-5045-92CD-1C836FA86CF0}" srcOrd="0" destOrd="1" presId="urn:microsoft.com/office/officeart/2005/8/layout/hProcess4"/>
    <dgm:cxn modelId="{7B12E4FB-CDC9-1B47-B273-B65188D90FD2}" srcId="{AC639D7F-1B74-524C-9C25-A0ECCF5746E1}" destId="{6DDBBE26-0E60-0B4F-AB1C-EE5C01EE1566}" srcOrd="0" destOrd="0" parTransId="{366E166D-1784-C54E-86E3-741B341553E2}" sibTransId="{BBF3831C-E1DA-1144-99D3-1F90905E02AD}"/>
    <dgm:cxn modelId="{B9C1BCFF-1A0D-2147-AFC9-6D061FF15150}" srcId="{6724CA3C-11C5-2249-A552-4E81C6A57252}" destId="{6E59AF38-87C4-0A44-9956-72BFB02862B4}" srcOrd="0" destOrd="0" parTransId="{E9EF498B-84C9-6946-9F42-6635D85A2FD5}" sibTransId="{7B762F98-D4C0-3841-9C42-314BD6B02415}"/>
    <dgm:cxn modelId="{E2E3A0FC-08FC-5349-A15C-575B831965EA}" type="presParOf" srcId="{6F7D90B9-0F67-E04A-9F07-B27F9F742394}" destId="{E15FC7EB-5030-8D49-BAC8-19A730119D81}" srcOrd="0" destOrd="0" presId="urn:microsoft.com/office/officeart/2005/8/layout/hProcess4"/>
    <dgm:cxn modelId="{EE22AE1F-9896-8448-90CD-914CD2194EF7}" type="presParOf" srcId="{6F7D90B9-0F67-E04A-9F07-B27F9F742394}" destId="{9B32543D-9161-754C-9703-80E2977F3EAF}" srcOrd="1" destOrd="0" presId="urn:microsoft.com/office/officeart/2005/8/layout/hProcess4"/>
    <dgm:cxn modelId="{B9602FD9-E25F-CB42-AD23-7E637B41228C}" type="presParOf" srcId="{6F7D90B9-0F67-E04A-9F07-B27F9F742394}" destId="{8B526E05-6C87-A74B-8734-E878BEBA3434}" srcOrd="2" destOrd="0" presId="urn:microsoft.com/office/officeart/2005/8/layout/hProcess4"/>
    <dgm:cxn modelId="{D0CB8D49-60C5-B84B-99F2-C3C6F89C03A5}" type="presParOf" srcId="{8B526E05-6C87-A74B-8734-E878BEBA3434}" destId="{992B08E3-F664-5A4A-926E-74F8B56F9C19}" srcOrd="0" destOrd="0" presId="urn:microsoft.com/office/officeart/2005/8/layout/hProcess4"/>
    <dgm:cxn modelId="{0EFCB166-CF91-2648-9F39-ED4AAE6DF1FF}" type="presParOf" srcId="{992B08E3-F664-5A4A-926E-74F8B56F9C19}" destId="{15599148-FE0F-B44E-86F6-A73BED41EF2B}" srcOrd="0" destOrd="0" presId="urn:microsoft.com/office/officeart/2005/8/layout/hProcess4"/>
    <dgm:cxn modelId="{8D0D741A-BCC5-6A4D-A46D-617F36A52800}" type="presParOf" srcId="{992B08E3-F664-5A4A-926E-74F8B56F9C19}" destId="{77398238-03AB-5045-92CD-1C836FA86CF0}" srcOrd="1" destOrd="0" presId="urn:microsoft.com/office/officeart/2005/8/layout/hProcess4"/>
    <dgm:cxn modelId="{B16EFF69-1F9C-B940-B8F5-1A61389033FE}" type="presParOf" srcId="{992B08E3-F664-5A4A-926E-74F8B56F9C19}" destId="{184BAD7D-89B0-BD42-9273-61F1B9A24285}" srcOrd="2" destOrd="0" presId="urn:microsoft.com/office/officeart/2005/8/layout/hProcess4"/>
    <dgm:cxn modelId="{6DF0E19D-38B5-0540-8750-0718780D0991}" type="presParOf" srcId="{992B08E3-F664-5A4A-926E-74F8B56F9C19}" destId="{6B4ECD57-2805-334D-9CC6-38E803E14609}" srcOrd="3" destOrd="0" presId="urn:microsoft.com/office/officeart/2005/8/layout/hProcess4"/>
    <dgm:cxn modelId="{9E947F21-D44A-FD43-8827-7C0036FDE053}" type="presParOf" srcId="{992B08E3-F664-5A4A-926E-74F8B56F9C19}" destId="{8304E729-70FC-0C49-866E-CF5810ECE9EC}" srcOrd="4" destOrd="0" presId="urn:microsoft.com/office/officeart/2005/8/layout/hProcess4"/>
    <dgm:cxn modelId="{1A4D8490-1470-DC41-B569-E0F4865EECDD}" type="presParOf" srcId="{8B526E05-6C87-A74B-8734-E878BEBA3434}" destId="{1457B267-57F3-0447-AD26-E7C6F3C56346}" srcOrd="1" destOrd="0" presId="urn:microsoft.com/office/officeart/2005/8/layout/hProcess4"/>
    <dgm:cxn modelId="{3F84C46C-70EB-F74E-B9FF-D4D6714513E1}" type="presParOf" srcId="{8B526E05-6C87-A74B-8734-E878BEBA3434}" destId="{B5D0798A-958F-5D4C-93AD-F27E6E77CAFB}" srcOrd="2" destOrd="0" presId="urn:microsoft.com/office/officeart/2005/8/layout/hProcess4"/>
    <dgm:cxn modelId="{23812EEC-CB85-0441-9870-756F70133956}" type="presParOf" srcId="{B5D0798A-958F-5D4C-93AD-F27E6E77CAFB}" destId="{421B82B4-80D2-544A-BFA4-B12DC68981DE}" srcOrd="0" destOrd="0" presId="urn:microsoft.com/office/officeart/2005/8/layout/hProcess4"/>
    <dgm:cxn modelId="{3EFCC0D5-1BFE-9242-BB5B-E686A2DFE019}" type="presParOf" srcId="{B5D0798A-958F-5D4C-93AD-F27E6E77CAFB}" destId="{0CFEFDA7-1325-D14E-BD31-3F8509205102}" srcOrd="1" destOrd="0" presId="urn:microsoft.com/office/officeart/2005/8/layout/hProcess4"/>
    <dgm:cxn modelId="{8D365BC8-071F-E74C-A969-07E56BFCA0F9}" type="presParOf" srcId="{B5D0798A-958F-5D4C-93AD-F27E6E77CAFB}" destId="{9F68ED98-E1E3-FE47-9E67-212F778D33E6}" srcOrd="2" destOrd="0" presId="urn:microsoft.com/office/officeart/2005/8/layout/hProcess4"/>
    <dgm:cxn modelId="{EFDA5ECB-4FC9-6D46-8942-E91BDD47045D}" type="presParOf" srcId="{B5D0798A-958F-5D4C-93AD-F27E6E77CAFB}" destId="{DA9135B3-858E-5945-8213-73AA19233528}" srcOrd="3" destOrd="0" presId="urn:microsoft.com/office/officeart/2005/8/layout/hProcess4"/>
    <dgm:cxn modelId="{05A2F3BB-DEAB-014F-AB36-5ADCE041AC09}" type="presParOf" srcId="{B5D0798A-958F-5D4C-93AD-F27E6E77CAFB}" destId="{B2337B49-2C87-FD4E-BE17-F034C46764E7}" srcOrd="4" destOrd="0" presId="urn:microsoft.com/office/officeart/2005/8/layout/hProcess4"/>
    <dgm:cxn modelId="{D23ED288-5798-B941-85E6-B935E7AA4BC2}" type="presParOf" srcId="{8B526E05-6C87-A74B-8734-E878BEBA3434}" destId="{6BB36793-632A-C248-B005-777528B095C1}" srcOrd="3" destOrd="0" presId="urn:microsoft.com/office/officeart/2005/8/layout/hProcess4"/>
    <dgm:cxn modelId="{33AE0525-2DB6-F549-B7A0-6FF1A78164E2}" type="presParOf" srcId="{8B526E05-6C87-A74B-8734-E878BEBA3434}" destId="{B3F803F3-3B43-6C45-BEF3-C5C9D2097168}" srcOrd="4" destOrd="0" presId="urn:microsoft.com/office/officeart/2005/8/layout/hProcess4"/>
    <dgm:cxn modelId="{213B2197-69CE-5243-B5FB-071A723FAAA4}" type="presParOf" srcId="{B3F803F3-3B43-6C45-BEF3-C5C9D2097168}" destId="{84EE317E-B755-0143-8B0A-A7F1983C43B4}" srcOrd="0" destOrd="0" presId="urn:microsoft.com/office/officeart/2005/8/layout/hProcess4"/>
    <dgm:cxn modelId="{223575B4-28F5-094E-B7D5-A6865DA04C02}" type="presParOf" srcId="{B3F803F3-3B43-6C45-BEF3-C5C9D2097168}" destId="{35875B83-4543-7F4A-8CD2-181FA4234740}" srcOrd="1" destOrd="0" presId="urn:microsoft.com/office/officeart/2005/8/layout/hProcess4"/>
    <dgm:cxn modelId="{777660D5-675A-1B49-BFD9-9C9983739223}" type="presParOf" srcId="{B3F803F3-3B43-6C45-BEF3-C5C9D2097168}" destId="{B82CABD1-ABA4-9E4D-85B6-B335F4B8DE0A}" srcOrd="2" destOrd="0" presId="urn:microsoft.com/office/officeart/2005/8/layout/hProcess4"/>
    <dgm:cxn modelId="{0F0EA109-5C77-4A47-9650-70EE5E69DA65}" type="presParOf" srcId="{B3F803F3-3B43-6C45-BEF3-C5C9D2097168}" destId="{7530894E-A0F0-174C-AB3D-600E86A7EE83}" srcOrd="3" destOrd="0" presId="urn:microsoft.com/office/officeart/2005/8/layout/hProcess4"/>
    <dgm:cxn modelId="{9FF5FA7F-9C57-CC44-A4D2-FBC397D41468}" type="presParOf" srcId="{B3F803F3-3B43-6C45-BEF3-C5C9D2097168}" destId="{3ACAAB32-58D7-0F4F-B110-13FFBB0A71A7}" srcOrd="4" destOrd="0" presId="urn:microsoft.com/office/officeart/2005/8/layout/hProcess4"/>
    <dgm:cxn modelId="{322012D4-621E-7A41-AB2F-DA9A314CFBEB}" type="presParOf" srcId="{8B526E05-6C87-A74B-8734-E878BEBA3434}" destId="{FAC533D2-26BC-A445-96A5-D1B86091A2A6}" srcOrd="5" destOrd="0" presId="urn:microsoft.com/office/officeart/2005/8/layout/hProcess4"/>
    <dgm:cxn modelId="{B893AEF1-C596-D849-9558-18B74DF07717}" type="presParOf" srcId="{8B526E05-6C87-A74B-8734-E878BEBA3434}" destId="{55680322-DAD8-6540-AEB7-6F70095DE937}" srcOrd="6" destOrd="0" presId="urn:microsoft.com/office/officeart/2005/8/layout/hProcess4"/>
    <dgm:cxn modelId="{C4DA9144-1D86-1248-8030-CFC09CC9A231}" type="presParOf" srcId="{55680322-DAD8-6540-AEB7-6F70095DE937}" destId="{4A2D9275-C55B-4C44-B9A6-F94B36ADD028}" srcOrd="0" destOrd="0" presId="urn:microsoft.com/office/officeart/2005/8/layout/hProcess4"/>
    <dgm:cxn modelId="{E3CE20D7-35F2-4346-A8A4-33AC88890D56}" type="presParOf" srcId="{55680322-DAD8-6540-AEB7-6F70095DE937}" destId="{F3FC3953-EA11-3240-B382-78B379C20B64}" srcOrd="1" destOrd="0" presId="urn:microsoft.com/office/officeart/2005/8/layout/hProcess4"/>
    <dgm:cxn modelId="{EE247C27-502F-FD4F-9232-52CC786D583B}" type="presParOf" srcId="{55680322-DAD8-6540-AEB7-6F70095DE937}" destId="{4EC434D7-4F7E-0741-87AB-3723DBE2BE5C}" srcOrd="2" destOrd="0" presId="urn:microsoft.com/office/officeart/2005/8/layout/hProcess4"/>
    <dgm:cxn modelId="{3BA3DCB8-0789-894E-9757-71470EAC99E7}" type="presParOf" srcId="{55680322-DAD8-6540-AEB7-6F70095DE937}" destId="{F259F37F-F7BC-C44F-BCE2-E2FECFB709F4}" srcOrd="3" destOrd="0" presId="urn:microsoft.com/office/officeart/2005/8/layout/hProcess4"/>
    <dgm:cxn modelId="{6FD592F8-6F6D-F04A-A604-3D71FBCC04D0}" type="presParOf" srcId="{55680322-DAD8-6540-AEB7-6F70095DE937}" destId="{27B24075-992D-9F42-BF8B-DF0B20AE4208}"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98238-03AB-5045-92CD-1C836FA86CF0}">
      <dsp:nvSpPr>
        <dsp:cNvPr id="0" name=""/>
        <dsp:cNvSpPr/>
      </dsp:nvSpPr>
      <dsp:spPr>
        <a:xfrm>
          <a:off x="108499" y="164186"/>
          <a:ext cx="5455304" cy="1659465"/>
        </a:xfrm>
        <a:prstGeom prst="roundRect">
          <a:avLst>
            <a:gd name="adj" fmla="val 10000"/>
          </a:avLst>
        </a:prstGeom>
        <a:solidFill>
          <a:schemeClr val="lt1">
            <a:alpha val="90000"/>
            <a:hueOff val="0"/>
            <a:satOff val="0"/>
            <a:lumOff val="0"/>
            <a:alphaOff val="0"/>
          </a:schemeClr>
        </a:solidFill>
        <a:ln w="15875" cap="flat" cmpd="sng" algn="ctr">
          <a:solidFill>
            <a:schemeClr val="tx1">
              <a:lumMod val="65000"/>
              <a:lumOff val="35000"/>
            </a:schemeClr>
          </a:solidFill>
          <a:prstDash val="solid"/>
        </a:ln>
        <a:effectLst>
          <a:outerShdw blurRad="50800" dist="38100" dir="2700000" algn="tl" rotWithShape="0">
            <a:scrgbClr r="0" g="0" b="0">
              <a:alpha val="43000"/>
            </a:scrgbClr>
          </a:outerShdw>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World with Knowns (K) &amp;</a:t>
          </a:r>
        </a:p>
        <a:p>
          <a:pPr marL="285750" lvl="1" indent="-285750" algn="l" defTabSz="1244600">
            <a:lnSpc>
              <a:spcPct val="90000"/>
            </a:lnSpc>
            <a:spcBef>
              <a:spcPct val="0"/>
            </a:spcBef>
            <a:spcAft>
              <a:spcPct val="15000"/>
            </a:spcAft>
            <a:buChar char="•"/>
          </a:pPr>
          <a:r>
            <a:rPr lang="en-US" sz="2800" kern="1200" dirty="0"/>
            <a:t>Known Unknowns (KU)</a:t>
          </a:r>
          <a:br>
            <a:rPr lang="en-US" sz="2800" kern="1200" dirty="0"/>
          </a:br>
          <a:r>
            <a:rPr lang="en-US" sz="2800" kern="1200" dirty="0"/>
            <a:t>Unknowns Unknowns (UU)</a:t>
          </a:r>
        </a:p>
      </dsp:txBody>
      <dsp:txXfrm>
        <a:off x="146688" y="202375"/>
        <a:ext cx="5378926" cy="1227487"/>
      </dsp:txXfrm>
    </dsp:sp>
    <dsp:sp modelId="{1457B267-57F3-0447-AD26-E7C6F3C56346}">
      <dsp:nvSpPr>
        <dsp:cNvPr id="0" name=""/>
        <dsp:cNvSpPr/>
      </dsp:nvSpPr>
      <dsp:spPr>
        <a:xfrm>
          <a:off x="3665248" y="825825"/>
          <a:ext cx="3473382" cy="3473382"/>
        </a:xfrm>
        <a:prstGeom prst="leftCircularArrow">
          <a:avLst>
            <a:gd name="adj1" fmla="val 3366"/>
            <a:gd name="adj2" fmla="val 416331"/>
            <a:gd name="adj3" fmla="val 1413112"/>
            <a:gd name="adj4" fmla="val 8245760"/>
            <a:gd name="adj5" fmla="val 3927"/>
          </a:avLst>
        </a:prstGeom>
        <a:gradFill rotWithShape="0">
          <a:gsLst>
            <a:gs pos="0">
              <a:schemeClr val="accent2">
                <a:hueOff val="0"/>
                <a:satOff val="0"/>
                <a:lumOff val="0"/>
                <a:alphaOff val="0"/>
                <a:tint val="35000"/>
                <a:satMod val="260000"/>
              </a:schemeClr>
            </a:gs>
            <a:gs pos="30000">
              <a:schemeClr val="accent2">
                <a:hueOff val="0"/>
                <a:satOff val="0"/>
                <a:lumOff val="0"/>
                <a:alphaOff val="0"/>
                <a:tint val="38000"/>
                <a:satMod val="260000"/>
              </a:schemeClr>
            </a:gs>
            <a:gs pos="75000">
              <a:schemeClr val="accent2">
                <a:hueOff val="0"/>
                <a:satOff val="0"/>
                <a:lumOff val="0"/>
                <a:alphaOff val="0"/>
                <a:tint val="55000"/>
                <a:satMod val="255000"/>
              </a:schemeClr>
            </a:gs>
            <a:gs pos="100000">
              <a:schemeClr val="accent2">
                <a:hueOff val="0"/>
                <a:satOff val="0"/>
                <a:lumOff val="0"/>
                <a:alphaOff val="0"/>
                <a:tint val="70000"/>
                <a:satMod val="255000"/>
              </a:schemeClr>
            </a:gs>
          </a:gsLst>
          <a:path path="circle">
            <a:fillToRect l="5000" t="100000" r="120000" b="10000"/>
          </a:path>
        </a:gradFill>
        <a:ln w="15875">
          <a:solidFill>
            <a:schemeClr val="tx1">
              <a:lumMod val="65000"/>
              <a:lumOff val="35000"/>
            </a:schemeClr>
          </a:solidFill>
        </a:ln>
        <a:effectLst>
          <a:outerShdw blurRad="50800" dist="38100" dir="2700000" algn="tl" rotWithShape="0">
            <a:scrgbClr r="0" g="0" b="0">
              <a:alpha val="43000"/>
            </a:scrgbClr>
          </a:outerShdw>
        </a:effectLst>
      </dsp:spPr>
      <dsp:style>
        <a:lnRef idx="0">
          <a:scrgbClr r="0" g="0" b="0"/>
        </a:lnRef>
        <a:fillRef idx="2">
          <a:scrgbClr r="0" g="0" b="0"/>
        </a:fillRef>
        <a:effectRef idx="1">
          <a:scrgbClr r="0" g="0" b="0"/>
        </a:effectRef>
        <a:fontRef idx="minor">
          <a:schemeClr val="dk1"/>
        </a:fontRef>
      </dsp:style>
    </dsp:sp>
    <dsp:sp modelId="{6B4ECD57-2805-334D-9CC6-38E803E14609}">
      <dsp:nvSpPr>
        <dsp:cNvPr id="0" name=""/>
        <dsp:cNvSpPr/>
      </dsp:nvSpPr>
      <dsp:spPr>
        <a:xfrm>
          <a:off x="2601312" y="2135954"/>
          <a:ext cx="3229864" cy="1515746"/>
        </a:xfrm>
        <a:prstGeom prst="roundRect">
          <a:avLst>
            <a:gd name="adj" fmla="val 10000"/>
          </a:avLst>
        </a:prstGeom>
        <a:gradFill rotWithShape="0">
          <a:gsLst>
            <a:gs pos="0">
              <a:schemeClr val="accent2">
                <a:hueOff val="0"/>
                <a:satOff val="0"/>
                <a:lumOff val="0"/>
                <a:alphaOff val="0"/>
                <a:tint val="35000"/>
                <a:satMod val="260000"/>
              </a:schemeClr>
            </a:gs>
            <a:gs pos="30000">
              <a:schemeClr val="accent2">
                <a:hueOff val="0"/>
                <a:satOff val="0"/>
                <a:lumOff val="0"/>
                <a:alphaOff val="0"/>
                <a:tint val="38000"/>
                <a:satMod val="260000"/>
              </a:schemeClr>
            </a:gs>
            <a:gs pos="75000">
              <a:schemeClr val="accent2">
                <a:hueOff val="0"/>
                <a:satOff val="0"/>
                <a:lumOff val="0"/>
                <a:alphaOff val="0"/>
                <a:tint val="55000"/>
                <a:satMod val="255000"/>
              </a:schemeClr>
            </a:gs>
            <a:gs pos="100000">
              <a:schemeClr val="accent2">
                <a:hueOff val="0"/>
                <a:satOff val="0"/>
                <a:lumOff val="0"/>
                <a:alphaOff val="0"/>
                <a:tint val="70000"/>
                <a:satMod val="255000"/>
              </a:schemeClr>
            </a:gs>
          </a:gsLst>
          <a:path path="circle">
            <a:fillToRect l="5000" t="100000" r="120000" b="10000"/>
          </a:path>
        </a:gradFill>
        <a:ln w="15875">
          <a:solidFill>
            <a:schemeClr val="tx1">
              <a:lumMod val="65000"/>
              <a:lumOff val="35000"/>
            </a:schemeClr>
          </a:solidFill>
        </a:ln>
        <a:effectLst>
          <a:outerShdw blurRad="50800" dist="38100" dir="2700000" algn="tl" rotWithShape="0">
            <a:scrgbClr r="0" g="0" b="0">
              <a:alpha val="43000"/>
            </a:sc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OSR: Recognizes known classes  or Detect as Unknown</a:t>
          </a:r>
        </a:p>
      </dsp:txBody>
      <dsp:txXfrm>
        <a:off x="2645707" y="2180349"/>
        <a:ext cx="3141074" cy="1426956"/>
      </dsp:txXfrm>
    </dsp:sp>
    <dsp:sp modelId="{0CFEFDA7-1325-D14E-BD31-3F8509205102}">
      <dsp:nvSpPr>
        <dsp:cNvPr id="0" name=""/>
        <dsp:cNvSpPr/>
      </dsp:nvSpPr>
      <dsp:spPr>
        <a:xfrm>
          <a:off x="6017789" y="1285664"/>
          <a:ext cx="2605568" cy="1430610"/>
        </a:xfrm>
        <a:prstGeom prst="roundRect">
          <a:avLst>
            <a:gd name="adj" fmla="val 10000"/>
          </a:avLst>
        </a:prstGeom>
        <a:solidFill>
          <a:schemeClr val="lt1">
            <a:alpha val="90000"/>
            <a:hueOff val="0"/>
            <a:satOff val="0"/>
            <a:lumOff val="0"/>
            <a:alphaOff val="0"/>
          </a:schemeClr>
        </a:solidFill>
        <a:ln w="15875" cap="flat" cmpd="sng" algn="ctr">
          <a:solidFill>
            <a:schemeClr val="tx1">
              <a:lumMod val="65000"/>
              <a:lumOff val="35000"/>
            </a:schemeClr>
          </a:solidFill>
          <a:prstDash val="solid"/>
        </a:ln>
        <a:effectLst>
          <a:outerShdw blurRad="50800" dist="38100" dir="2700000" algn="tl" rotWithShape="0">
            <a:scrgbClr r="0" g="0" b="0">
              <a:alpha val="43000"/>
            </a:scrgbClr>
          </a:outerShdw>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NU: Novel Unknowns</a:t>
          </a:r>
        </a:p>
      </dsp:txBody>
      <dsp:txXfrm>
        <a:off x="6050711" y="1625146"/>
        <a:ext cx="2539724" cy="1058207"/>
      </dsp:txXfrm>
    </dsp:sp>
    <dsp:sp modelId="{6BB36793-632A-C248-B005-777528B095C1}">
      <dsp:nvSpPr>
        <dsp:cNvPr id="0" name=""/>
        <dsp:cNvSpPr/>
      </dsp:nvSpPr>
      <dsp:spPr>
        <a:xfrm>
          <a:off x="7177384" y="-254901"/>
          <a:ext cx="4232738" cy="5067674"/>
        </a:xfrm>
        <a:prstGeom prst="circularArrow">
          <a:avLst>
            <a:gd name="adj1" fmla="val 3325"/>
            <a:gd name="adj2" fmla="val 410834"/>
            <a:gd name="adj3" fmla="val 19488397"/>
            <a:gd name="adj4" fmla="val 12650252"/>
            <a:gd name="adj5" fmla="val 3879"/>
          </a:avLst>
        </a:prstGeom>
        <a:gradFill rotWithShape="0">
          <a:gsLst>
            <a:gs pos="0">
              <a:schemeClr val="accent3">
                <a:hueOff val="0"/>
                <a:satOff val="0"/>
                <a:lumOff val="0"/>
                <a:alphaOff val="0"/>
                <a:tint val="35000"/>
                <a:satMod val="260000"/>
              </a:schemeClr>
            </a:gs>
            <a:gs pos="30000">
              <a:schemeClr val="accent3">
                <a:hueOff val="0"/>
                <a:satOff val="0"/>
                <a:lumOff val="0"/>
                <a:alphaOff val="0"/>
                <a:tint val="38000"/>
                <a:satMod val="260000"/>
              </a:schemeClr>
            </a:gs>
            <a:gs pos="75000">
              <a:schemeClr val="accent3">
                <a:hueOff val="0"/>
                <a:satOff val="0"/>
                <a:lumOff val="0"/>
                <a:alphaOff val="0"/>
                <a:tint val="55000"/>
                <a:satMod val="255000"/>
              </a:schemeClr>
            </a:gs>
            <a:gs pos="100000">
              <a:schemeClr val="accent3">
                <a:hueOff val="0"/>
                <a:satOff val="0"/>
                <a:lumOff val="0"/>
                <a:alphaOff val="0"/>
                <a:tint val="70000"/>
                <a:satMod val="255000"/>
              </a:schemeClr>
            </a:gs>
          </a:gsLst>
          <a:path path="circle">
            <a:fillToRect l="5000" t="100000" r="120000" b="10000"/>
          </a:path>
        </a:gradFill>
        <a:ln w="15875">
          <a:solidFill>
            <a:schemeClr val="tx1">
              <a:lumMod val="65000"/>
              <a:lumOff val="35000"/>
            </a:schemeClr>
          </a:solidFill>
        </a:ln>
        <a:effectLst>
          <a:outerShdw blurRad="50800" dist="38100" dir="2700000" algn="tl" rotWithShape="0">
            <a:scrgbClr r="0" g="0" b="0">
              <a:alpha val="43000"/>
            </a:scrgbClr>
          </a:outerShdw>
        </a:effectLst>
      </dsp:spPr>
      <dsp:style>
        <a:lnRef idx="0">
          <a:scrgbClr r="0" g="0" b="0"/>
        </a:lnRef>
        <a:fillRef idx="2">
          <a:scrgbClr r="0" g="0" b="0"/>
        </a:fillRef>
        <a:effectRef idx="1">
          <a:scrgbClr r="0" g="0" b="0"/>
        </a:effectRef>
        <a:fontRef idx="minor">
          <a:schemeClr val="dk1"/>
        </a:fontRef>
      </dsp:style>
    </dsp:sp>
    <dsp:sp modelId="{DA9135B3-858E-5945-8213-73AA19233528}">
      <dsp:nvSpPr>
        <dsp:cNvPr id="0" name=""/>
        <dsp:cNvSpPr/>
      </dsp:nvSpPr>
      <dsp:spPr>
        <a:xfrm>
          <a:off x="6792356" y="799059"/>
          <a:ext cx="1634605" cy="841487"/>
        </a:xfrm>
        <a:prstGeom prst="roundRect">
          <a:avLst>
            <a:gd name="adj" fmla="val 10000"/>
          </a:avLst>
        </a:prstGeom>
        <a:gradFill rotWithShape="0">
          <a:gsLst>
            <a:gs pos="0">
              <a:schemeClr val="accent3">
                <a:hueOff val="0"/>
                <a:satOff val="0"/>
                <a:lumOff val="0"/>
                <a:alphaOff val="0"/>
                <a:tint val="35000"/>
                <a:satMod val="260000"/>
              </a:schemeClr>
            </a:gs>
            <a:gs pos="30000">
              <a:schemeClr val="accent3">
                <a:hueOff val="0"/>
                <a:satOff val="0"/>
                <a:lumOff val="0"/>
                <a:alphaOff val="0"/>
                <a:tint val="38000"/>
                <a:satMod val="260000"/>
              </a:schemeClr>
            </a:gs>
            <a:gs pos="75000">
              <a:schemeClr val="accent3">
                <a:hueOff val="0"/>
                <a:satOff val="0"/>
                <a:lumOff val="0"/>
                <a:alphaOff val="0"/>
                <a:tint val="55000"/>
                <a:satMod val="255000"/>
              </a:schemeClr>
            </a:gs>
            <a:gs pos="100000">
              <a:schemeClr val="accent3">
                <a:hueOff val="0"/>
                <a:satOff val="0"/>
                <a:lumOff val="0"/>
                <a:alphaOff val="0"/>
                <a:tint val="70000"/>
                <a:satMod val="255000"/>
              </a:schemeClr>
            </a:gs>
          </a:gsLst>
          <a:path path="circle">
            <a:fillToRect l="5000" t="100000" r="120000" b="10000"/>
          </a:path>
        </a:gradFill>
        <a:ln w="15875">
          <a:solidFill>
            <a:schemeClr val="tx1">
              <a:lumMod val="65000"/>
              <a:lumOff val="35000"/>
            </a:schemeClr>
          </a:solidFill>
        </a:ln>
        <a:effectLst>
          <a:outerShdw blurRad="50800" dist="38100" dir="2700000" algn="tl" rotWithShape="0">
            <a:scrgbClr r="0" g="0" b="0">
              <a:alpha val="43000"/>
            </a:sc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Collect &amp; Label Data</a:t>
          </a:r>
        </a:p>
      </dsp:txBody>
      <dsp:txXfrm>
        <a:off x="6817002" y="823705"/>
        <a:ext cx="1585313" cy="792195"/>
      </dsp:txXfrm>
    </dsp:sp>
    <dsp:sp modelId="{35875B83-4543-7F4A-8CD2-181FA4234740}">
      <dsp:nvSpPr>
        <dsp:cNvPr id="0" name=""/>
        <dsp:cNvSpPr/>
      </dsp:nvSpPr>
      <dsp:spPr>
        <a:xfrm>
          <a:off x="9180114" y="1167305"/>
          <a:ext cx="2898857" cy="1430610"/>
        </a:xfrm>
        <a:prstGeom prst="roundRect">
          <a:avLst>
            <a:gd name="adj" fmla="val 10000"/>
          </a:avLst>
        </a:prstGeom>
        <a:solidFill>
          <a:schemeClr val="lt1">
            <a:alpha val="90000"/>
            <a:hueOff val="0"/>
            <a:satOff val="0"/>
            <a:lumOff val="0"/>
            <a:alphaOff val="0"/>
          </a:schemeClr>
        </a:solidFill>
        <a:ln w="15875" cap="flat" cmpd="sng" algn="ctr">
          <a:solidFill>
            <a:schemeClr val="tx1">
              <a:lumMod val="65000"/>
              <a:lumOff val="35000"/>
            </a:schemeClr>
          </a:solidFill>
          <a:prstDash val="solid"/>
        </a:ln>
        <a:effectLst>
          <a:outerShdw blurRad="50800" dist="38100" dir="2700000" algn="tl" rotWithShape="0">
            <a:scrgbClr r="0" g="0" b="0">
              <a:alpha val="43000"/>
            </a:scrgbClr>
          </a:outerShdw>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LU: Labeled Unknowns</a:t>
          </a:r>
        </a:p>
      </dsp:txBody>
      <dsp:txXfrm>
        <a:off x="9213036" y="1200227"/>
        <a:ext cx="2833013" cy="1058207"/>
      </dsp:txXfrm>
    </dsp:sp>
    <dsp:sp modelId="{FAC533D2-26BC-A445-96A5-D1B86091A2A6}">
      <dsp:nvSpPr>
        <dsp:cNvPr id="0" name=""/>
        <dsp:cNvSpPr/>
      </dsp:nvSpPr>
      <dsp:spPr>
        <a:xfrm flipH="1">
          <a:off x="-3359354" y="1233612"/>
          <a:ext cx="16348806" cy="3098166"/>
        </a:xfrm>
        <a:prstGeom prst="leftCircularArrow">
          <a:avLst>
            <a:gd name="adj1" fmla="val 3774"/>
            <a:gd name="adj2" fmla="val 471323"/>
            <a:gd name="adj3" fmla="val 1999314"/>
            <a:gd name="adj4" fmla="val 8776970"/>
            <a:gd name="adj5" fmla="val 4403"/>
          </a:avLst>
        </a:prstGeom>
        <a:noFill/>
        <a:ln w="0">
          <a:solidFill>
            <a:schemeClr val="tx1">
              <a:lumMod val="65000"/>
              <a:lumOff val="35000"/>
              <a:alpha val="0"/>
            </a:schemeClr>
          </a:solidFill>
        </a:ln>
        <a:effectLst>
          <a:outerShdw blurRad="50800" dist="38100" dir="2700000" algn="tl" rotWithShape="0">
            <a:scrgbClr r="0" g="0" b="0">
              <a:alpha val="43000"/>
            </a:scrgbClr>
          </a:outerShdw>
        </a:effectLst>
      </dsp:spPr>
      <dsp:style>
        <a:lnRef idx="0">
          <a:scrgbClr r="0" g="0" b="0"/>
        </a:lnRef>
        <a:fillRef idx="2">
          <a:scrgbClr r="0" g="0" b="0"/>
        </a:fillRef>
        <a:effectRef idx="1">
          <a:scrgbClr r="0" g="0" b="0"/>
        </a:effectRef>
        <a:fontRef idx="minor">
          <a:schemeClr val="dk1"/>
        </a:fontRef>
      </dsp:style>
    </dsp:sp>
    <dsp:sp modelId="{7530894E-A0F0-174C-AB3D-600E86A7EE83}">
      <dsp:nvSpPr>
        <dsp:cNvPr id="0" name=""/>
        <dsp:cNvSpPr/>
      </dsp:nvSpPr>
      <dsp:spPr>
        <a:xfrm>
          <a:off x="9652395" y="2333474"/>
          <a:ext cx="2532466" cy="858188"/>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w="15875">
          <a:solidFill>
            <a:schemeClr val="tx1">
              <a:lumMod val="65000"/>
              <a:lumOff val="35000"/>
            </a:schemeClr>
          </a:solidFill>
        </a:ln>
        <a:effectLst>
          <a:outerShdw blurRad="50800" dist="38100" dir="2700000" algn="tl" rotWithShape="0">
            <a:scrgbClr r="0" g="0" b="0">
              <a:alpha val="43000"/>
            </a:sc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Incremental Class Learning</a:t>
          </a:r>
        </a:p>
      </dsp:txBody>
      <dsp:txXfrm>
        <a:off x="9677530" y="2358609"/>
        <a:ext cx="2482196" cy="807918"/>
      </dsp:txXfrm>
    </dsp:sp>
    <dsp:sp modelId="{F3FC3953-EA11-3240-B382-78B379C20B64}">
      <dsp:nvSpPr>
        <dsp:cNvPr id="0" name=""/>
        <dsp:cNvSpPr/>
      </dsp:nvSpPr>
      <dsp:spPr>
        <a:xfrm>
          <a:off x="12741617" y="1276533"/>
          <a:ext cx="2040377" cy="1430610"/>
        </a:xfrm>
        <a:prstGeom prst="roundRect">
          <a:avLst>
            <a:gd name="adj" fmla="val 10000"/>
          </a:avLst>
        </a:prstGeom>
        <a:solidFill>
          <a:schemeClr val="lt1">
            <a:alpha val="90000"/>
            <a:hueOff val="0"/>
            <a:satOff val="0"/>
            <a:lumOff val="0"/>
            <a:alphaOff val="0"/>
          </a:schemeClr>
        </a:solidFill>
        <a:ln w="15875" cap="flat" cmpd="sng" algn="ctr">
          <a:solidFill>
            <a:schemeClr val="tx1">
              <a:lumMod val="65000"/>
              <a:lumOff val="35000"/>
            </a:schemeClr>
          </a:solidFill>
          <a:prstDash val="solid"/>
        </a:ln>
        <a:effectLst>
          <a:outerShdw blurRad="50800" dist="38100" dir="2700000" algn="tl" rotWithShape="0">
            <a:scrgbClr r="0" g="0" b="0">
              <a:alpha val="43000"/>
            </a:scrgbClr>
          </a:outerShdw>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dsp:txBody>
      <dsp:txXfrm>
        <a:off x="12774539" y="1616015"/>
        <a:ext cx="1974533" cy="1058207"/>
      </dsp:txXfrm>
    </dsp:sp>
    <dsp:sp modelId="{F259F37F-F7BC-C44F-BCE2-E2FECFB709F4}">
      <dsp:nvSpPr>
        <dsp:cNvPr id="0" name=""/>
        <dsp:cNvSpPr/>
      </dsp:nvSpPr>
      <dsp:spPr>
        <a:xfrm>
          <a:off x="13007331" y="1578274"/>
          <a:ext cx="1541789" cy="804963"/>
        </a:xfrm>
        <a:prstGeom prst="roundRect">
          <a:avLst>
            <a:gd name="adj" fmla="val 10000"/>
          </a:avLst>
        </a:prstGeom>
        <a:gradFill rotWithShape="0">
          <a:gsLst>
            <a:gs pos="0">
              <a:schemeClr val="accent5">
                <a:hueOff val="0"/>
                <a:satOff val="0"/>
                <a:lumOff val="0"/>
                <a:alphaOff val="0"/>
                <a:tint val="35000"/>
                <a:satMod val="260000"/>
              </a:schemeClr>
            </a:gs>
            <a:gs pos="30000">
              <a:schemeClr val="accent5">
                <a:hueOff val="0"/>
                <a:satOff val="0"/>
                <a:lumOff val="0"/>
                <a:alphaOff val="0"/>
                <a:tint val="38000"/>
                <a:satMod val="260000"/>
              </a:schemeClr>
            </a:gs>
            <a:gs pos="75000">
              <a:schemeClr val="accent5">
                <a:hueOff val="0"/>
                <a:satOff val="0"/>
                <a:lumOff val="0"/>
                <a:alphaOff val="0"/>
                <a:tint val="55000"/>
                <a:satMod val="255000"/>
              </a:schemeClr>
            </a:gs>
            <a:gs pos="100000">
              <a:schemeClr val="accent5">
                <a:hueOff val="0"/>
                <a:satOff val="0"/>
                <a:lumOff val="0"/>
                <a:alphaOff val="0"/>
                <a:tint val="70000"/>
                <a:satMod val="255000"/>
              </a:schemeClr>
            </a:gs>
          </a:gsLst>
          <a:path path="circle">
            <a:fillToRect l="5000" t="100000" r="120000" b="10000"/>
          </a:path>
        </a:gradFill>
        <a:ln w="15875">
          <a:solidFill>
            <a:schemeClr val="tx1">
              <a:lumMod val="65000"/>
              <a:lumOff val="35000"/>
            </a:schemeClr>
          </a:solidFill>
        </a:ln>
        <a:effectLst>
          <a:outerShdw blurRad="50800" dist="38100" dir="2700000" algn="tl" rotWithShape="0">
            <a:scrgbClr r="0" g="0" b="0">
              <a:alpha val="43000"/>
            </a:sc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Scale</a:t>
          </a:r>
          <a:br>
            <a:rPr lang="en-US" sz="1400" kern="1200" dirty="0"/>
          </a:br>
          <a:r>
            <a:rPr lang="en-US" sz="1400" kern="1200" dirty="0"/>
            <a:t>Deploy</a:t>
          </a:r>
        </a:p>
      </dsp:txBody>
      <dsp:txXfrm>
        <a:off x="13030908" y="1601851"/>
        <a:ext cx="1494635" cy="7578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AD0AF6-7A61-E743-8F3A-F868F335FC47}" type="datetimeFigureOut">
              <a:rPr lang="en-US" smtClean="0"/>
              <a:t>1/28/19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1D3B0-BDE5-1B4E-B1EB-3E08B9BE0388}" type="slidenum">
              <a:rPr lang="en-US" smtClean="0"/>
              <a:t>‹#›</a:t>
            </a:fld>
            <a:endParaRPr lang="en-US" dirty="0"/>
          </a:p>
        </p:txBody>
      </p:sp>
    </p:spTree>
    <p:extLst>
      <p:ext uri="{BB962C8B-B14F-4D97-AF65-F5344CB8AC3E}">
        <p14:creationId xmlns:p14="http://schemas.microsoft.com/office/powerpoint/2010/main" val="497521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part of the talk will explore issues with  deep networks dealing with  "unknowns" inputs, and the general issues of Open-Set recognition in deep networks.  We review our first attempt at Open-Set deep networks,  "OpenMax," and discuss is successes and limitations and why classic "open-set" approaches don't really solve the problem of deep unknowns.  We then present our ongoing work, to first appear at NIPS2018, on a new model we call the ObjectoSphere.  Using ObjectoSphere loss begins to address the learning of deep features that can handle unknown inputs.  We present examples of its use first on simple datasets sets (MNIST/CFAR) and then on a real-world problem of open-set face recognition.  </a:t>
            </a:r>
            <a:br>
              <a:rPr lang="en-US" dirty="0"/>
            </a:br>
            <a:br>
              <a:rPr lang="en-US" dirty="0"/>
            </a:br>
            <a:r>
              <a:rPr lang="en-US" sz="1200" b="0" i="0" kern="1200" dirty="0">
                <a:solidFill>
                  <a:schemeClr val="tx1"/>
                </a:solidFill>
                <a:effectLst/>
                <a:latin typeface="+mn-lt"/>
                <a:ea typeface="+mn-ea"/>
                <a:cs typeface="+mn-cs"/>
              </a:rPr>
              <a:t>We then move to another type of unknown for deep networks:  adversarial examples, images  perturbations that are invisible to humans but easily fool deep networks.  While Open-Set recognition tries to deal with inputs that are "far" from known training samples, these adversarial examples are in perceptually close in input space but far in feature face.  This last part of the talk will discuss various potential theories about the causes of adversarial examples,  why we know those theories are not correct, and why they show we don't understand deep networks.  We introduce our deep-feature adversarial approach, called LOTS, and return to the examples of object-recognition and face-recognition showing how our LOTS adversarial examples can successfully attack even open-set recognition systems.</a:t>
            </a:r>
            <a:endParaRPr lang="en-US" dirty="0"/>
          </a:p>
        </p:txBody>
      </p:sp>
      <p:sp>
        <p:nvSpPr>
          <p:cNvPr id="4" name="Slide Number Placeholder 3"/>
          <p:cNvSpPr>
            <a:spLocks noGrp="1"/>
          </p:cNvSpPr>
          <p:nvPr>
            <p:ph type="sldNum" sz="quarter" idx="5"/>
          </p:nvPr>
        </p:nvSpPr>
        <p:spPr/>
        <p:txBody>
          <a:bodyPr/>
          <a:lstStyle/>
          <a:p>
            <a:fld id="{DAA1D3B0-BDE5-1B4E-B1EB-3E08B9BE0388}" type="slidenum">
              <a:rPr lang="en-US" smtClean="0"/>
              <a:t>1</a:t>
            </a:fld>
            <a:endParaRPr lang="en-US" dirty="0"/>
          </a:p>
        </p:txBody>
      </p:sp>
    </p:spTree>
    <p:extLst>
      <p:ext uri="{BB962C8B-B14F-4D97-AF65-F5344CB8AC3E}">
        <p14:creationId xmlns:p14="http://schemas.microsoft.com/office/powerpoint/2010/main" val="417983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A1D3B0-BDE5-1B4E-B1EB-3E08B9BE0388}" type="slidenum">
              <a:rPr lang="en-US" smtClean="0"/>
              <a:t>30</a:t>
            </a:fld>
            <a:endParaRPr lang="en-US" dirty="0"/>
          </a:p>
        </p:txBody>
      </p:sp>
    </p:spTree>
    <p:extLst>
      <p:ext uri="{BB962C8B-B14F-4D97-AF65-F5344CB8AC3E}">
        <p14:creationId xmlns:p14="http://schemas.microsoft.com/office/powerpoint/2010/main" val="378125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17" rtl="0" eaLnBrk="1" fontAlgn="auto" latinLnBrk="0" hangingPunct="1">
              <a:lnSpc>
                <a:spcPct val="100000"/>
              </a:lnSpc>
              <a:spcBef>
                <a:spcPts val="0"/>
              </a:spcBef>
              <a:spcAft>
                <a:spcPts val="0"/>
              </a:spcAft>
              <a:buClrTx/>
              <a:buSzTx/>
              <a:buFontTx/>
              <a:buNone/>
              <a:tabLst/>
              <a:defRPr/>
            </a:pPr>
            <a:r>
              <a:rPr lang="en-US" dirty="0"/>
              <a:t>Why does</a:t>
            </a:r>
            <a:r>
              <a:rPr lang="en-US" baseline="0" dirty="0"/>
              <a:t> this happen? We believe, the closed set nature of deep networks forces them to choose from one of the known classes leading to such artifacts. </a:t>
            </a:r>
            <a:r>
              <a:rPr lang="en-US" dirty="0"/>
              <a:t>Our</a:t>
            </a:r>
            <a:r>
              <a:rPr lang="en-US" baseline="0" dirty="0"/>
              <a:t> hypothesis is that deep networks suffer from the open space, prone to any discriminative classifier. The softmax layer divides the output space into N half spaces each with potentially infinite volume. However, recognition in the real world is Open-Set, i.e. the recognition system should reject unknown/unseen classes at test time. </a:t>
            </a:r>
            <a:endParaRPr lang="en-US" dirty="0"/>
          </a:p>
        </p:txBody>
      </p:sp>
      <p:sp>
        <p:nvSpPr>
          <p:cNvPr id="4" name="Slide Number Placeholder 3"/>
          <p:cNvSpPr>
            <a:spLocks noGrp="1"/>
          </p:cNvSpPr>
          <p:nvPr>
            <p:ph type="sldNum" sz="quarter" idx="10"/>
          </p:nvPr>
        </p:nvSpPr>
        <p:spPr/>
        <p:txBody>
          <a:bodyPr/>
          <a:lstStyle/>
          <a:p>
            <a:fld id="{1AB93E94-36DC-D842-82CE-BE69BAEDEEB4}" type="slidenum">
              <a:rPr lang="en-US" smtClean="0"/>
              <a:t>9</a:t>
            </a:fld>
            <a:endParaRPr lang="en-US" dirty="0"/>
          </a:p>
        </p:txBody>
      </p:sp>
    </p:spTree>
    <p:extLst>
      <p:ext uri="{BB962C8B-B14F-4D97-AF65-F5344CB8AC3E}">
        <p14:creationId xmlns:p14="http://schemas.microsoft.com/office/powerpoint/2010/main" val="249156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A1D3B0-BDE5-1B4E-B1EB-3E08B9BE0388}" type="slidenum">
              <a:rPr lang="en-US" smtClean="0"/>
              <a:t>10</a:t>
            </a:fld>
            <a:endParaRPr lang="en-US" dirty="0"/>
          </a:p>
        </p:txBody>
      </p:sp>
    </p:spTree>
    <p:extLst>
      <p:ext uri="{BB962C8B-B14F-4D97-AF65-F5344CB8AC3E}">
        <p14:creationId xmlns:p14="http://schemas.microsoft.com/office/powerpoint/2010/main" val="196682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Gaussian Mixture Modules,  kernel density estimators, RBF SVMs or Support Vector Data Descriptors (SVDD), may, but do not have to have bounded open space risk.  It depends how they are combined and </a:t>
            </a:r>
            <a:r>
              <a:rPr lang="en-US" dirty="0" err="1"/>
              <a:t>thresholded</a:t>
            </a:r>
            <a:r>
              <a:rPr lang="en-US" dirty="0"/>
              <a:t>.   If they include a “bias” they probably don’t solve OSR. </a:t>
            </a:r>
          </a:p>
          <a:p>
            <a:endParaRPr lang="en-US" dirty="0"/>
          </a:p>
        </p:txBody>
      </p:sp>
      <p:sp>
        <p:nvSpPr>
          <p:cNvPr id="4" name="Slide Number Placeholder 3"/>
          <p:cNvSpPr>
            <a:spLocks noGrp="1"/>
          </p:cNvSpPr>
          <p:nvPr>
            <p:ph type="sldNum" sz="quarter" idx="5"/>
          </p:nvPr>
        </p:nvSpPr>
        <p:spPr/>
        <p:txBody>
          <a:bodyPr/>
          <a:lstStyle/>
          <a:p>
            <a:fld id="{DAA1D3B0-BDE5-1B4E-B1EB-3E08B9BE0388}" type="slidenum">
              <a:rPr lang="en-US" smtClean="0"/>
              <a:t>12</a:t>
            </a:fld>
            <a:endParaRPr lang="en-US" dirty="0"/>
          </a:p>
        </p:txBody>
      </p:sp>
    </p:spTree>
    <p:extLst>
      <p:ext uri="{BB962C8B-B14F-4D97-AF65-F5344CB8AC3E}">
        <p14:creationId xmlns:p14="http://schemas.microsoft.com/office/powerpoint/2010/main" val="155117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 I</a:t>
            </a:r>
            <a:r>
              <a:rPr lang="en-US" baseline="0" dirty="0"/>
              <a:t> am Abhijit Bendale and I will present work on Towards Open-Set Deep Networks. This is joint work with Prof. Terrance Boult at University of Colorado.</a:t>
            </a:r>
            <a:endParaRPr lang="en-US" dirty="0"/>
          </a:p>
        </p:txBody>
      </p:sp>
      <p:sp>
        <p:nvSpPr>
          <p:cNvPr id="4" name="Slide Number Placeholder 3"/>
          <p:cNvSpPr>
            <a:spLocks noGrp="1"/>
          </p:cNvSpPr>
          <p:nvPr>
            <p:ph type="sldNum" sz="quarter" idx="10"/>
          </p:nvPr>
        </p:nvSpPr>
        <p:spPr/>
        <p:txBody>
          <a:bodyPr/>
          <a:lstStyle/>
          <a:p>
            <a:fld id="{1AB93E94-36DC-D842-82CE-BE69BAEDEEB4}" type="slidenum">
              <a:rPr lang="en-US" smtClean="0"/>
              <a:t>19</a:t>
            </a:fld>
            <a:endParaRPr lang="en-US" dirty="0"/>
          </a:p>
        </p:txBody>
      </p:sp>
    </p:spTree>
    <p:extLst>
      <p:ext uri="{BB962C8B-B14F-4D97-AF65-F5344CB8AC3E}">
        <p14:creationId xmlns:p14="http://schemas.microsoft.com/office/powerpoint/2010/main" val="161913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39AB23-332E-BE48-9CF5-0E32C7E88B54}" type="slidenum">
              <a:rPr lang="en-US" smtClean="0"/>
              <a:t>21</a:t>
            </a:fld>
            <a:endParaRPr lang="en-US" dirty="0"/>
          </a:p>
        </p:txBody>
      </p:sp>
    </p:spTree>
    <p:extLst>
      <p:ext uri="{BB962C8B-B14F-4D97-AF65-F5344CB8AC3E}">
        <p14:creationId xmlns:p14="http://schemas.microsoft.com/office/powerpoint/2010/main" val="3275779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the approaches we used LeNet++ which a has a 2D feature space just before the SoftMax  classifier. </a:t>
            </a:r>
          </a:p>
        </p:txBody>
      </p:sp>
      <p:sp>
        <p:nvSpPr>
          <p:cNvPr id="4" name="Slide Number Placeholder 3"/>
          <p:cNvSpPr>
            <a:spLocks noGrp="1"/>
          </p:cNvSpPr>
          <p:nvPr>
            <p:ph type="sldNum" sz="quarter" idx="5"/>
          </p:nvPr>
        </p:nvSpPr>
        <p:spPr/>
        <p:txBody>
          <a:bodyPr/>
          <a:lstStyle/>
          <a:p>
            <a:fld id="{FCA6B572-9B63-4A53-87AF-A260FC3A8AA6}" type="slidenum">
              <a:rPr lang="en-US" smtClean="0"/>
              <a:t>22</a:t>
            </a:fld>
            <a:endParaRPr lang="en-US" dirty="0"/>
          </a:p>
        </p:txBody>
      </p:sp>
    </p:spTree>
    <p:extLst>
      <p:ext uri="{BB962C8B-B14F-4D97-AF65-F5344CB8AC3E}">
        <p14:creationId xmlns:p14="http://schemas.microsoft.com/office/powerpoint/2010/main" val="237422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Observations leading to our NeuralIPS 18 spotlight paper</a:t>
            </a:r>
          </a:p>
        </p:txBody>
      </p:sp>
      <p:sp>
        <p:nvSpPr>
          <p:cNvPr id="4" name="Slide Number Placeholder 3"/>
          <p:cNvSpPr>
            <a:spLocks noGrp="1"/>
          </p:cNvSpPr>
          <p:nvPr>
            <p:ph type="sldNum" sz="quarter" idx="5"/>
          </p:nvPr>
        </p:nvSpPr>
        <p:spPr/>
        <p:txBody>
          <a:bodyPr/>
          <a:lstStyle/>
          <a:p>
            <a:fld id="{FCA6B572-9B63-4A53-87AF-A260FC3A8AA6}" type="slidenum">
              <a:rPr lang="en-US" smtClean="0"/>
              <a:t>25</a:t>
            </a:fld>
            <a:endParaRPr lang="en-US" dirty="0"/>
          </a:p>
        </p:txBody>
      </p:sp>
    </p:spTree>
    <p:extLst>
      <p:ext uri="{BB962C8B-B14F-4D97-AF65-F5344CB8AC3E}">
        <p14:creationId xmlns:p14="http://schemas.microsoft.com/office/powerpoint/2010/main" val="253620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two new losses (red and green) are significantly better than any prior approach. </a:t>
            </a:r>
          </a:p>
        </p:txBody>
      </p:sp>
      <p:sp>
        <p:nvSpPr>
          <p:cNvPr id="4" name="Slide Number Placeholder 3"/>
          <p:cNvSpPr>
            <a:spLocks noGrp="1"/>
          </p:cNvSpPr>
          <p:nvPr>
            <p:ph type="sldNum" sz="quarter" idx="5"/>
          </p:nvPr>
        </p:nvSpPr>
        <p:spPr/>
        <p:txBody>
          <a:bodyPr/>
          <a:lstStyle/>
          <a:p>
            <a:fld id="{FCA6B572-9B63-4A53-87AF-A260FC3A8AA6}" type="slidenum">
              <a:rPr lang="en-US" smtClean="0"/>
              <a:t>28</a:t>
            </a:fld>
            <a:endParaRPr lang="en-US" dirty="0"/>
          </a:p>
        </p:txBody>
      </p:sp>
    </p:spTree>
    <p:extLst>
      <p:ext uri="{BB962C8B-B14F-4D97-AF65-F5344CB8AC3E}">
        <p14:creationId xmlns:p14="http://schemas.microsoft.com/office/powerpoint/2010/main" val="775211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0" y="6856414"/>
            <a:ext cx="12192000" cy="1587"/>
          </a:xfrm>
          <a:prstGeom prst="line">
            <a:avLst/>
          </a:prstGeom>
          <a:ln w="50800" cap="flat" cmpd="sng" algn="ctr">
            <a:solidFill>
              <a:srgbClr val="CFB77C"/>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856414"/>
            <a:ext cx="12192000" cy="1587"/>
          </a:xfrm>
          <a:prstGeom prst="line">
            <a:avLst/>
          </a:prstGeom>
          <a:ln w="50800" cap="flat" cmpd="sng" algn="ctr">
            <a:solidFill>
              <a:srgbClr val="CFB77C"/>
            </a:solidFill>
            <a:prstDash val="solid"/>
            <a:round/>
            <a:headEnd type="none" w="med" len="med"/>
            <a:tailEnd type="none" w="med" len="med"/>
          </a:ln>
          <a:effectLst>
            <a:outerShdw blurRad="50800" dist="38100" dir="16200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0"/>
            <a:ext cx="12192000" cy="1588"/>
          </a:xfrm>
          <a:prstGeom prst="line">
            <a:avLst/>
          </a:prstGeom>
          <a:ln w="50800" cap="flat" cmpd="sng" algn="ctr">
            <a:solidFill>
              <a:srgbClr val="CFB77C"/>
            </a:solidFill>
            <a:prstDash val="solid"/>
            <a:round/>
            <a:headEnd type="none" w="med" len="med"/>
            <a:tailEnd type="none" w="med" len="med"/>
          </a:ln>
          <a:effectLst>
            <a:outerShdw blurRad="50800" dist="38100" dir="5400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8" name="Title 7"/>
          <p:cNvSpPr>
            <a:spLocks noGrp="1"/>
          </p:cNvSpPr>
          <p:nvPr>
            <p:ph type="ctrTitle"/>
          </p:nvPr>
        </p:nvSpPr>
        <p:spPr>
          <a:xfrm>
            <a:off x="101555" y="163038"/>
            <a:ext cx="12090445" cy="1894362"/>
          </a:xfrm>
        </p:spPr>
        <p:txBody>
          <a:bodyPr anchor="ctr"/>
          <a:lstStyle>
            <a:lvl1pPr>
              <a:defRPr sz="3200" b="1"/>
            </a:lvl1pPr>
          </a:lstStyle>
          <a:p>
            <a:r>
              <a:rPr lang="en-US"/>
              <a:t>Click to edit Master title style</a:t>
            </a:r>
            <a:endParaRPr lang="en-US" dirty="0"/>
          </a:p>
        </p:txBody>
      </p:sp>
      <p:sp>
        <p:nvSpPr>
          <p:cNvPr id="9" name="Subtitle 8"/>
          <p:cNvSpPr>
            <a:spLocks noGrp="1"/>
          </p:cNvSpPr>
          <p:nvPr>
            <p:ph type="subTitle" idx="1"/>
          </p:nvPr>
        </p:nvSpPr>
        <p:spPr>
          <a:xfrm>
            <a:off x="101555" y="2133600"/>
            <a:ext cx="12090445" cy="1371600"/>
          </a:xfrm>
        </p:spPr>
        <p:txBody>
          <a:bodyPr/>
          <a:lstStyle>
            <a:lvl1pPr marL="0" indent="0" algn="ctr">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pic>
        <p:nvPicPr>
          <p:cNvPr id="11" name="Picture 12"/>
          <p:cNvPicPr>
            <a:picLocks noChangeAspect="1" noChangeArrowheads="1"/>
          </p:cNvPicPr>
          <p:nvPr/>
        </p:nvPicPr>
        <p:blipFill>
          <a:blip r:embed="rId2"/>
          <a:srcRect/>
          <a:stretch>
            <a:fillRect/>
          </a:stretch>
        </p:blipFill>
        <p:spPr bwMode="auto">
          <a:xfrm>
            <a:off x="6701571" y="5807895"/>
            <a:ext cx="5608417" cy="962377"/>
          </a:xfrm>
          <a:prstGeom prst="rect">
            <a:avLst/>
          </a:prstGeom>
          <a:noFill/>
          <a:ln w="9525">
            <a:noFill/>
            <a:miter lim="800000"/>
            <a:headEnd/>
            <a:tailEnd/>
          </a:ln>
        </p:spPr>
      </p:pic>
      <p:pic>
        <p:nvPicPr>
          <p:cNvPr id="13" name="Picture 12">
            <a:extLst>
              <a:ext uri="{FF2B5EF4-FFF2-40B4-BE49-F238E27FC236}">
                <a16:creationId xmlns:a16="http://schemas.microsoft.com/office/drawing/2014/main" id="{115CF1B3-AE0B-FE43-B988-EA894C28A235}"/>
              </a:ext>
            </a:extLst>
          </p:cNvPr>
          <p:cNvPicPr>
            <a:picLocks noChangeAspect="1"/>
          </p:cNvPicPr>
          <p:nvPr userDrawn="1"/>
        </p:nvPicPr>
        <p:blipFill>
          <a:blip r:embed="rId3"/>
          <a:stretch>
            <a:fillRect/>
          </a:stretch>
        </p:blipFill>
        <p:spPr>
          <a:xfrm>
            <a:off x="0" y="5872296"/>
            <a:ext cx="6280879" cy="843246"/>
          </a:xfrm>
          <a:prstGeom prst="rect">
            <a:avLst/>
          </a:prstGeom>
        </p:spPr>
      </p:pic>
    </p:spTree>
    <p:extLst>
      <p:ext uri="{BB962C8B-B14F-4D97-AF65-F5344CB8AC3E}">
        <p14:creationId xmlns:p14="http://schemas.microsoft.com/office/powerpoint/2010/main" val="419771812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1800" dirty="0"/>
          </a:p>
        </p:txBody>
      </p:sp>
      <p:pic>
        <p:nvPicPr>
          <p:cNvPr id="10" name="Picture 9" descr="UCCS Signature - Revers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2917373"/>
            <a:ext cx="9855200" cy="1023257"/>
          </a:xfrm>
          <a:prstGeom prst="rect">
            <a:avLst/>
          </a:prstGeom>
        </p:spPr>
      </p:pic>
    </p:spTree>
    <p:extLst>
      <p:ext uri="{BB962C8B-B14F-4D97-AF65-F5344CB8AC3E}">
        <p14:creationId xmlns:p14="http://schemas.microsoft.com/office/powerpoint/2010/main" val="356156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8" name="Content Placeholder 7"/>
          <p:cNvSpPr>
            <a:spLocks noGrp="1"/>
          </p:cNvSpPr>
          <p:nvPr>
            <p:ph sz="quarter" idx="1"/>
          </p:nvPr>
        </p:nvSpPr>
        <p:spPr>
          <a:xfrm>
            <a:off x="440267" y="876300"/>
            <a:ext cx="10668000" cy="56357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376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12130617"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lang="en-US" sz="1800" dirty="0"/>
          </a:p>
        </p:txBody>
      </p:sp>
      <p:pic>
        <p:nvPicPr>
          <p:cNvPr id="5" name="Picture 10"/>
          <p:cNvPicPr>
            <a:picLocks noChangeAspect="1" noChangeArrowheads="1"/>
          </p:cNvPicPr>
          <p:nvPr/>
        </p:nvPicPr>
        <p:blipFill>
          <a:blip r:embed="rId3"/>
          <a:srcRect t="94923" r="39436"/>
          <a:stretch>
            <a:fillRect/>
          </a:stretch>
        </p:blipFill>
        <p:spPr bwMode="auto">
          <a:xfrm>
            <a:off x="0" y="6400800"/>
            <a:ext cx="12192000" cy="457200"/>
          </a:xfrm>
          <a:prstGeom prst="rect">
            <a:avLst/>
          </a:prstGeom>
          <a:noFill/>
          <a:ln w="9525">
            <a:noFill/>
            <a:round/>
            <a:headEnd/>
            <a:tailEnd/>
          </a:ln>
        </p:spPr>
      </p:pic>
      <p:pic>
        <p:nvPicPr>
          <p:cNvPr id="6" name="Picture 10"/>
          <p:cNvPicPr>
            <a:picLocks noChangeAspect="1" noChangeArrowheads="1"/>
          </p:cNvPicPr>
          <p:nvPr/>
        </p:nvPicPr>
        <p:blipFill>
          <a:blip r:embed="rId3"/>
          <a:srcRect t="94923" r="39436"/>
          <a:stretch>
            <a:fillRect/>
          </a:stretch>
        </p:blipFill>
        <p:spPr bwMode="auto">
          <a:xfrm>
            <a:off x="0" y="6400800"/>
            <a:ext cx="12192000" cy="457200"/>
          </a:xfrm>
          <a:prstGeom prst="rect">
            <a:avLst/>
          </a:prstGeom>
          <a:noFill/>
          <a:ln w="9525">
            <a:noFill/>
            <a:round/>
            <a:headEnd/>
            <a:tailEnd/>
          </a:ln>
        </p:spPr>
      </p:pic>
      <p:sp>
        <p:nvSpPr>
          <p:cNvPr id="2" name="Title 1"/>
          <p:cNvSpPr>
            <a:spLocks noGrp="1"/>
          </p:cNvSpPr>
          <p:nvPr>
            <p:ph type="title"/>
          </p:nvPr>
        </p:nvSpPr>
        <p:spPr>
          <a:xfrm>
            <a:off x="3048000" y="2895600"/>
            <a:ext cx="8229600" cy="2053590"/>
          </a:xfrm>
        </p:spPr>
        <p:txBody>
          <a:bodyPr/>
          <a:lstStyle>
            <a:lvl1pPr algn="l">
              <a:buNone/>
              <a:defRPr sz="3000" b="1" cap="small" baseline="0">
                <a:solidFill>
                  <a:srgbClr val="000000"/>
                </a:solidFill>
              </a:defRPr>
            </a:lvl1pPr>
          </a:lstStyle>
          <a:p>
            <a:r>
              <a:rPr lang="en-US"/>
              <a:t>Click to edit Master title style</a:t>
            </a:r>
            <a:endParaRPr lang="en-US" dirty="0"/>
          </a:p>
        </p:txBody>
      </p:sp>
      <p:sp>
        <p:nvSpPr>
          <p:cNvPr id="3" name="Text Placeholder 2"/>
          <p:cNvSpPr>
            <a:spLocks noGrp="1"/>
          </p:cNvSpPr>
          <p:nvPr>
            <p:ph type="body" idx="1"/>
          </p:nvPr>
        </p:nvSpPr>
        <p:spPr>
          <a:xfrm>
            <a:off x="3048000" y="5010150"/>
            <a:ext cx="8229600" cy="1371600"/>
          </a:xfrm>
        </p:spPr>
        <p:txBody>
          <a:bodyPr/>
          <a:lstStyle>
            <a:lvl1pPr marL="0" indent="0">
              <a:buNone/>
              <a:defRPr sz="1800" b="1">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10" name="Date Placeholder 3"/>
          <p:cNvSpPr>
            <a:spLocks noGrp="1"/>
          </p:cNvSpPr>
          <p:nvPr>
            <p:ph type="dt" sz="half" idx="10"/>
          </p:nvPr>
        </p:nvSpPr>
        <p:spPr bwMode="auto">
          <a:xfrm rot="5400000">
            <a:off x="10731500" y="1106488"/>
            <a:ext cx="2286000" cy="508000"/>
          </a:xfrm>
          <a:prstGeom prst="rect">
            <a:avLst/>
          </a:prstGeom>
        </p:spPr>
        <p:txBody>
          <a:bodyPr/>
          <a:lstStyle>
            <a:lvl1pPr>
              <a:defRPr>
                <a:solidFill>
                  <a:schemeClr val="bg1"/>
                </a:solidFill>
              </a:defRPr>
            </a:lvl1pPr>
          </a:lstStyle>
          <a:p>
            <a:endParaRPr lang="en-US" dirty="0"/>
          </a:p>
        </p:txBody>
      </p:sp>
      <p:sp>
        <p:nvSpPr>
          <p:cNvPr id="11" name="Footer Placeholder 4"/>
          <p:cNvSpPr>
            <a:spLocks noGrp="1"/>
          </p:cNvSpPr>
          <p:nvPr>
            <p:ph type="ftr" sz="quarter" idx="11"/>
          </p:nvPr>
        </p:nvSpPr>
        <p:spPr bwMode="auto">
          <a:xfrm rot="5400000">
            <a:off x="10045701" y="4114272"/>
            <a:ext cx="3657600" cy="512233"/>
          </a:xfrm>
          <a:prstGeom prst="rect">
            <a:avLst/>
          </a:prstGeom>
        </p:spPr>
        <p:txBody>
          <a:bodyPr/>
          <a:lstStyle>
            <a:lvl1pPr>
              <a:defRPr>
                <a:solidFill>
                  <a:schemeClr val="bg1"/>
                </a:solidFill>
              </a:defRPr>
            </a:lvl1pPr>
          </a:lstStyle>
          <a:p>
            <a:endParaRPr lang="en-US" dirty="0"/>
          </a:p>
        </p:txBody>
      </p:sp>
      <p:pic>
        <p:nvPicPr>
          <p:cNvPr id="12" name="Picture 11"/>
          <p:cNvPicPr/>
          <p:nvPr/>
        </p:nvPicPr>
        <p:blipFill>
          <a:blip r:embed="rId4"/>
          <a:srcRect/>
          <a:stretch>
            <a:fillRect/>
          </a:stretch>
        </p:blipFill>
        <p:spPr bwMode="auto">
          <a:xfrm>
            <a:off x="1" y="0"/>
            <a:ext cx="5801032" cy="956880"/>
          </a:xfrm>
          <a:prstGeom prst="rect">
            <a:avLst/>
          </a:prstGeom>
          <a:noFill/>
          <a:ln w="9525">
            <a:noFill/>
            <a:miter lim="800000"/>
            <a:headEnd/>
            <a:tailEnd/>
          </a:ln>
        </p:spPr>
      </p:pic>
    </p:spTree>
    <p:extLst>
      <p:ext uri="{BB962C8B-B14F-4D97-AF65-F5344CB8AC3E}">
        <p14:creationId xmlns:p14="http://schemas.microsoft.com/office/powerpoint/2010/main" val="7555914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508000" y="838200"/>
            <a:ext cx="5448131" cy="563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6159331" y="838200"/>
            <a:ext cx="5219869" cy="563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43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362200"/>
            <a:ext cx="4876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5829300" y="2362200"/>
            <a:ext cx="4876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p:spPr>
        <p:style>
          <a:lnRef idx="2">
            <a:schemeClr val="accent2">
              <a:shade val="50000"/>
            </a:schemeClr>
          </a:lnRef>
          <a:fillRef idx="1">
            <a:schemeClr val="accent2"/>
          </a:fillRef>
          <a:effectRef idx="0">
            <a:schemeClr val="accent2"/>
          </a:effectRef>
          <a:fontRef idx="none"/>
        </p:style>
        <p:txBody>
          <a:bodyPr rtlCol="0" anchor="ctr">
            <a:noAutofit/>
          </a:bodyPr>
          <a:lstStyle>
            <a:lvl1pPr marL="0" indent="0">
              <a:buFontTx/>
              <a:buNone/>
              <a:defRPr sz="2000" b="1">
                <a:solidFill>
                  <a:srgbClr val="FFFFFF"/>
                </a:solidFill>
              </a:defRPr>
            </a:lvl1pPr>
          </a:lstStyle>
          <a:p>
            <a:pPr lvl="0"/>
            <a:r>
              <a:rPr lang="en-US"/>
              <a:t>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p:spPr>
        <p:style>
          <a:lnRef idx="2">
            <a:schemeClr val="accent2">
              <a:shade val="50000"/>
            </a:schemeClr>
          </a:lnRef>
          <a:fillRef idx="1">
            <a:schemeClr val="accent2"/>
          </a:fillRef>
          <a:effectRef idx="0">
            <a:schemeClr val="accent2"/>
          </a:effectRef>
          <a:fontRef idx="none"/>
        </p:style>
        <p:txBody>
          <a:bodyPr rtlCol="0" anchor="ctr">
            <a:noAutofit/>
          </a:bodyPr>
          <a:lstStyle>
            <a:lvl1pPr marL="0" indent="0">
              <a:buFontTx/>
              <a:buNone/>
              <a:defRPr sz="2000" b="1">
                <a:solidFill>
                  <a:srgbClr val="FFFFFF"/>
                </a:solidFill>
              </a:defRPr>
            </a:lvl1pPr>
          </a:lstStyle>
          <a:p>
            <a:pPr lvl="0"/>
            <a:r>
              <a:rPr lang="en-US"/>
              <a:t>Edit Master text styles</a:t>
            </a:r>
          </a:p>
        </p:txBody>
      </p:sp>
      <p:sp>
        <p:nvSpPr>
          <p:cNvPr id="7" name="Date Placeholder 6"/>
          <p:cNvSpPr>
            <a:spLocks noGrp="1"/>
          </p:cNvSpPr>
          <p:nvPr>
            <p:ph type="dt" sz="half" idx="10"/>
          </p:nvPr>
        </p:nvSpPr>
        <p:spPr>
          <a:xfrm rot="5400000">
            <a:off x="10453954" y="1017853"/>
            <a:ext cx="2011362" cy="512233"/>
          </a:xfrm>
          <a:prstGeom prst="rect">
            <a:avLst/>
          </a:prstGeom>
        </p:spPr>
        <p:txBody>
          <a:bodyPr/>
          <a:lstStyle>
            <a:lvl1pPr>
              <a:defRPr/>
            </a:lvl1pPr>
          </a:lstStyle>
          <a:p>
            <a:endParaRPr lang="en-US" dirty="0"/>
          </a:p>
        </p:txBody>
      </p:sp>
      <p:sp>
        <p:nvSpPr>
          <p:cNvPr id="8" name="Footer Placeholder 7"/>
          <p:cNvSpPr>
            <a:spLocks noGrp="1"/>
          </p:cNvSpPr>
          <p:nvPr>
            <p:ph type="ftr" sz="quarter" idx="11"/>
          </p:nvPr>
        </p:nvSpPr>
        <p:spPr>
          <a:xfrm rot="5400000">
            <a:off x="9853084" y="3676121"/>
            <a:ext cx="3200400" cy="486833"/>
          </a:xfrm>
          <a:prstGeom prst="rect">
            <a:avLst/>
          </a:prstGeom>
        </p:spPr>
        <p:txBody>
          <a:bodyPr/>
          <a:lstStyle>
            <a:lvl1pPr>
              <a:defRPr/>
            </a:lvl1pPr>
          </a:lstStyle>
          <a:p>
            <a:endParaRPr lang="en-US" dirty="0"/>
          </a:p>
        </p:txBody>
      </p:sp>
      <p:sp>
        <p:nvSpPr>
          <p:cNvPr id="9" name="Slide Number Placeholder 8"/>
          <p:cNvSpPr>
            <a:spLocks noGrp="1"/>
          </p:cNvSpPr>
          <p:nvPr>
            <p:ph type="sldNum" sz="quarter" idx="12"/>
          </p:nvPr>
        </p:nvSpPr>
        <p:spPr>
          <a:xfrm>
            <a:off x="10839451" y="5734050"/>
            <a:ext cx="812800" cy="520700"/>
          </a:xfrm>
          <a:prstGeom prst="rect">
            <a:avLst/>
          </a:prstGeom>
        </p:spPr>
        <p:txBody>
          <a:bodyPr/>
          <a:lstStyle>
            <a:lvl1pPr>
              <a:defRPr smtClean="0"/>
            </a:lvl1pPr>
          </a:lstStyle>
          <a:p>
            <a:fld id="{DC9AECA1-39B1-E244-8FCC-6173EBD73D6D}" type="slidenum">
              <a:rPr lang="en-US" smtClean="0"/>
              <a:t>‹#›</a:t>
            </a:fld>
            <a:endParaRPr lang="en-US" dirty="0"/>
          </a:p>
        </p:txBody>
      </p:sp>
    </p:spTree>
    <p:extLst>
      <p:ext uri="{BB962C8B-B14F-4D97-AF65-F5344CB8AC3E}">
        <p14:creationId xmlns:p14="http://schemas.microsoft.com/office/powerpoint/2010/main" val="172072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3207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67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4" name="Content Placeholder 7"/>
          <p:cNvSpPr>
            <a:spLocks noGrp="1"/>
          </p:cNvSpPr>
          <p:nvPr>
            <p:ph sz="quarter" idx="1"/>
          </p:nvPr>
        </p:nvSpPr>
        <p:spPr>
          <a:xfrm>
            <a:off x="0" y="0"/>
            <a:ext cx="12192000" cy="647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76200"/>
            <a:ext cx="12192000" cy="533400"/>
          </a:xfrm>
          <a:prstGeom prst="rect">
            <a:avLst/>
          </a:prstGeom>
          <a:solidFill>
            <a:srgbClr val="CFB8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 name="TextBox 5"/>
          <p:cNvSpPr txBox="1"/>
          <p:nvPr/>
        </p:nvSpPr>
        <p:spPr>
          <a:xfrm>
            <a:off x="5688094" y="-94933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87457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5400000">
            <a:off x="10453954" y="1017853"/>
            <a:ext cx="2011362" cy="512233"/>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rot="5400000">
            <a:off x="9853084" y="3676121"/>
            <a:ext cx="3200400" cy="486833"/>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a:xfrm>
            <a:off x="10839451" y="5734050"/>
            <a:ext cx="812800" cy="520700"/>
          </a:xfrm>
          <a:prstGeom prst="rect">
            <a:avLst/>
          </a:prstGeom>
        </p:spPr>
        <p:txBody>
          <a:bodyPr/>
          <a:lstStyle>
            <a:lvl1pPr>
              <a:defRPr smtClean="0"/>
            </a:lvl1pPr>
          </a:lstStyle>
          <a:p>
            <a:fld id="{DC9AECA1-39B1-E244-8FCC-6173EBD73D6D}" type="slidenum">
              <a:rPr lang="en-US" smtClean="0"/>
              <a:t>‹#›</a:t>
            </a:fld>
            <a:endParaRPr lang="en-US" dirty="0"/>
          </a:p>
        </p:txBody>
      </p:sp>
    </p:spTree>
    <p:extLst>
      <p:ext uri="{BB962C8B-B14F-4D97-AF65-F5344CB8AC3E}">
        <p14:creationId xmlns:p14="http://schemas.microsoft.com/office/powerpoint/2010/main" val="2206352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06400" y="152401"/>
            <a:ext cx="11379200" cy="684213"/>
          </a:xfrm>
          <a:prstGeom prst="rect">
            <a:avLst/>
          </a:prstGeom>
        </p:spPr>
        <p:txBody>
          <a:bodyPr vert="horz" anchor="b">
            <a:normAutofit/>
          </a:bodyPr>
          <a:lstStyle/>
          <a:p>
            <a:r>
              <a:rPr lang="en-US"/>
              <a:t>Click to edit Master title style</a:t>
            </a:r>
            <a:endParaRPr lang="en-US" dirty="0"/>
          </a:p>
        </p:txBody>
      </p:sp>
      <p:sp>
        <p:nvSpPr>
          <p:cNvPr id="1027" name="Text Placeholder 12"/>
          <p:cNvSpPr>
            <a:spLocks noGrp="1"/>
          </p:cNvSpPr>
          <p:nvPr>
            <p:ph type="body" idx="1"/>
          </p:nvPr>
        </p:nvSpPr>
        <p:spPr bwMode="auto">
          <a:xfrm>
            <a:off x="406400" y="958851"/>
            <a:ext cx="11379200" cy="5514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2" name="Straight Connector 31"/>
          <p:cNvCxnSpPr/>
          <p:nvPr/>
        </p:nvCxnSpPr>
        <p:spPr>
          <a:xfrm>
            <a:off x="0" y="6856414"/>
            <a:ext cx="12192000" cy="1587"/>
          </a:xfrm>
          <a:prstGeom prst="line">
            <a:avLst/>
          </a:prstGeom>
          <a:ln w="50800" cap="flat" cmpd="sng" algn="ctr">
            <a:solidFill>
              <a:srgbClr val="CFB77C"/>
            </a:solidFill>
            <a:prstDash val="solid"/>
            <a:round/>
            <a:headEnd type="none" w="med" len="med"/>
            <a:tailEnd type="none" w="med" len="med"/>
          </a:ln>
          <a:effectLst>
            <a:outerShdw blurRad="50800" dist="38100" dir="16200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0" y="0"/>
            <a:ext cx="12192000" cy="1588"/>
          </a:xfrm>
          <a:prstGeom prst="line">
            <a:avLst/>
          </a:prstGeom>
          <a:ln w="50800" cap="flat" cmpd="sng" algn="ctr">
            <a:solidFill>
              <a:srgbClr val="CFB77C"/>
            </a:solidFill>
            <a:prstDash val="solid"/>
            <a:round/>
            <a:headEnd type="none" w="med" len="med"/>
            <a:tailEnd type="none" w="med" len="med"/>
          </a:ln>
          <a:effectLst>
            <a:outerShdw blurRad="50800" dist="38100" dir="5400000" rotWithShape="0">
              <a:srgbClr val="000000"/>
            </a:outerShdw>
          </a:effectLst>
        </p:spPr>
        <p:style>
          <a:lnRef idx="2">
            <a:schemeClr val="accent1"/>
          </a:lnRef>
          <a:fillRef idx="0">
            <a:schemeClr val="accent1"/>
          </a:fillRef>
          <a:effectRef idx="1">
            <a:schemeClr val="accent1"/>
          </a:effectRef>
          <a:fontRef idx="minor">
            <a:schemeClr val="tx1"/>
          </a:fontRef>
        </p:style>
      </p:cxnSp>
      <p:pic>
        <p:nvPicPr>
          <p:cNvPr id="11" name="Picture 10"/>
          <p:cNvPicPr/>
          <p:nvPr/>
        </p:nvPicPr>
        <p:blipFill>
          <a:blip r:embed="rId12"/>
          <a:srcRect/>
          <a:stretch>
            <a:fillRect/>
          </a:stretch>
        </p:blipFill>
        <p:spPr bwMode="auto">
          <a:xfrm>
            <a:off x="9822427" y="6460865"/>
            <a:ext cx="2326850" cy="395548"/>
          </a:xfrm>
          <a:prstGeom prst="rect">
            <a:avLst/>
          </a:prstGeom>
          <a:noFill/>
          <a:ln w="9525">
            <a:noFill/>
            <a:miter lim="800000"/>
            <a:headEnd/>
            <a:tailEnd/>
          </a:ln>
        </p:spPr>
      </p:pic>
      <p:pic>
        <p:nvPicPr>
          <p:cNvPr id="9" name="Picture 8">
            <a:extLst>
              <a:ext uri="{FF2B5EF4-FFF2-40B4-BE49-F238E27FC236}">
                <a16:creationId xmlns:a16="http://schemas.microsoft.com/office/drawing/2014/main" id="{73770E1A-4777-DC46-AA2C-EAF1D13C516B}"/>
              </a:ext>
            </a:extLst>
          </p:cNvPr>
          <p:cNvPicPr>
            <a:picLocks noChangeAspect="1"/>
          </p:cNvPicPr>
          <p:nvPr userDrawn="1"/>
        </p:nvPicPr>
        <p:blipFill>
          <a:blip r:embed="rId13"/>
          <a:stretch>
            <a:fillRect/>
          </a:stretch>
        </p:blipFill>
        <p:spPr>
          <a:xfrm>
            <a:off x="0" y="6473826"/>
            <a:ext cx="2958035" cy="397134"/>
          </a:xfrm>
          <a:prstGeom prst="rect">
            <a:avLst/>
          </a:prstGeom>
        </p:spPr>
      </p:pic>
    </p:spTree>
    <p:extLst>
      <p:ext uri="{BB962C8B-B14F-4D97-AF65-F5344CB8AC3E}">
        <p14:creationId xmlns:p14="http://schemas.microsoft.com/office/powerpoint/2010/main" val="3675879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ctr" rtl="0" eaLnBrk="1" fontAlgn="base" hangingPunct="1">
        <a:spcBef>
          <a:spcPct val="0"/>
        </a:spcBef>
        <a:spcAft>
          <a:spcPct val="0"/>
        </a:spcAft>
        <a:defRPr sz="3200" b="1" kern="1200" cap="small">
          <a:solidFill>
            <a:schemeClr val="tx1"/>
          </a:solidFill>
          <a:effectLst>
            <a:outerShdw blurRad="50800" dist="38100" dir="2700000" algn="tl" rotWithShape="0">
              <a:schemeClr val="accent2">
                <a:alpha val="43000"/>
              </a:schemeClr>
            </a:outerShdw>
          </a:effectLst>
          <a:latin typeface="+mj-lt"/>
          <a:ea typeface="ＭＳ Ｐゴシック" charset="-128"/>
          <a:cs typeface="ＭＳ Ｐゴシック" charset="-128"/>
        </a:defRPr>
      </a:lvl1pPr>
      <a:lvl2pPr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2pPr>
      <a:lvl3pPr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3pPr>
      <a:lvl4pPr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4pPr>
      <a:lvl5pPr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9pPr>
    </p:titleStyle>
    <p:bodyStyle>
      <a:lvl1pPr marL="228600" indent="-228600" algn="l" rtl="0" eaLnBrk="1" fontAlgn="base" hangingPunct="1">
        <a:spcBef>
          <a:spcPts val="1800"/>
        </a:spcBef>
        <a:spcAft>
          <a:spcPct val="0"/>
        </a:spcAft>
        <a:buClr>
          <a:srgbClr val="CFB77C"/>
        </a:buClr>
        <a:buSzPct val="50000"/>
        <a:buFont typeface="Wingdings" charset="2"/>
        <a:buChar char=""/>
        <a:defRPr sz="3200" kern="1200">
          <a:solidFill>
            <a:schemeClr val="tx1"/>
          </a:solidFill>
          <a:latin typeface="+mn-lt"/>
          <a:ea typeface="ＭＳ Ｐゴシック" charset="-128"/>
          <a:cs typeface="ＭＳ Ｐゴシック" charset="-128"/>
        </a:defRPr>
      </a:lvl1pPr>
      <a:lvl2pPr marL="547688" indent="-228600" algn="l" rtl="0" eaLnBrk="1" fontAlgn="base" hangingPunct="1">
        <a:spcBef>
          <a:spcPts val="1000"/>
        </a:spcBef>
        <a:spcAft>
          <a:spcPct val="0"/>
        </a:spcAft>
        <a:buClr>
          <a:srgbClr val="4B92DB"/>
        </a:buClr>
        <a:buSzPct val="80000"/>
        <a:buFont typeface="Wingdings 2" charset="2"/>
        <a:buChar char=""/>
        <a:defRPr sz="2800" kern="1200">
          <a:solidFill>
            <a:schemeClr val="tx1"/>
          </a:solidFill>
          <a:latin typeface="+mn-lt"/>
          <a:ea typeface="ＭＳ Ｐゴシック" charset="-128"/>
          <a:cs typeface="+mn-cs"/>
        </a:defRPr>
      </a:lvl2pPr>
      <a:lvl3pPr marL="822325" indent="-182563" algn="l" rtl="0" eaLnBrk="1" fontAlgn="base" hangingPunct="1">
        <a:spcBef>
          <a:spcPts val="600"/>
        </a:spcBef>
        <a:spcAft>
          <a:spcPct val="0"/>
        </a:spcAft>
        <a:buClr>
          <a:schemeClr val="tx1"/>
        </a:buClr>
        <a:buSzPct val="60000"/>
        <a:buFont typeface="Wingdings" charset="2"/>
        <a:buChar char=""/>
        <a:defRPr sz="2400" kern="1200">
          <a:solidFill>
            <a:schemeClr val="tx1"/>
          </a:solidFill>
          <a:latin typeface="+mn-lt"/>
          <a:ea typeface="ＭＳ Ｐゴシック" charset="-128"/>
          <a:cs typeface="+mn-cs"/>
        </a:defRPr>
      </a:lvl3pPr>
      <a:lvl4pPr marL="1187450" indent="-182563" algn="l" rtl="0" eaLnBrk="1" fontAlgn="base" hangingPunct="1">
        <a:spcBef>
          <a:spcPct val="20000"/>
        </a:spcBef>
        <a:spcAft>
          <a:spcPct val="0"/>
        </a:spcAft>
        <a:buClr>
          <a:srgbClr val="7F7F7F"/>
        </a:buClr>
        <a:buSzPct val="50000"/>
        <a:buFont typeface="Wingdings" charset="2"/>
        <a:buChar char=""/>
        <a:defRPr sz="2400" kern="1200">
          <a:solidFill>
            <a:schemeClr val="tx1"/>
          </a:solidFill>
          <a:latin typeface="+mn-lt"/>
          <a:ea typeface="ＭＳ Ｐゴシック" charset="-128"/>
          <a:cs typeface="+mn-cs"/>
        </a:defRPr>
      </a:lvl4pPr>
      <a:lvl5pPr marL="1462088" indent="-182563" algn="l" rtl="0" eaLnBrk="1" fontAlgn="base" hangingPunct="1">
        <a:spcBef>
          <a:spcPct val="20000"/>
        </a:spcBef>
        <a:spcAft>
          <a:spcPct val="0"/>
        </a:spcAft>
        <a:buClr>
          <a:srgbClr val="CFB77C"/>
        </a:buClr>
        <a:buSzPct val="68000"/>
        <a:buFont typeface="Wingdings 2" charset="2"/>
        <a:buChar char=""/>
        <a:defRPr sz="2000" kern="1200">
          <a:solidFill>
            <a:schemeClr val="tx1"/>
          </a:solidFill>
          <a:latin typeface="+mn-lt"/>
          <a:ea typeface="ＭＳ Ｐゴシック" charset="-128"/>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emf"/><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3.jp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1.png"/><Relationship Id="rId7" Type="http://schemas.openxmlformats.org/officeDocument/2006/relationships/image" Target="../media/image84.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83.JPE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40.png"/><Relationship Id="rId9" Type="http://schemas.openxmlformats.org/officeDocument/2006/relationships/image" Target="../media/image86.JPEG"/></Relationships>
</file>

<file path=ppt/slides/_rels/slide2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6.xml"/><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40.png"/><Relationship Id="rId10" Type="http://schemas.openxmlformats.org/officeDocument/2006/relationships/image" Target="../media/image92.png"/><Relationship Id="rId4" Type="http://schemas.openxmlformats.org/officeDocument/2006/relationships/image" Target="../media/image81.png"/><Relationship Id="rId9"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95.png"/><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99.png"/></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104.pn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google.com/search?q=barack+obama&amp;spell=1&amp;sa=X&amp;ved=0ahUKEwjM-MbooNDdAhWi0YMKHc8EClsQkeECCCgoAA" TargetMode="External"/><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13" Type="http://schemas.openxmlformats.org/officeDocument/2006/relationships/image" Target="../media/image36.JPE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notesSlide" Target="../notesSlides/notesSlide2.xml"/><Relationship Id="rId21" Type="http://schemas.openxmlformats.org/officeDocument/2006/relationships/image" Target="../media/image44.png"/><Relationship Id="rId34" Type="http://schemas.openxmlformats.org/officeDocument/2006/relationships/image" Target="../media/image57.png"/><Relationship Id="rId7" Type="http://schemas.openxmlformats.org/officeDocument/2006/relationships/image" Target="../media/image30.JPEG"/><Relationship Id="rId12" Type="http://schemas.openxmlformats.org/officeDocument/2006/relationships/image" Target="../media/image35.JPE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slideLayout" Target="../slideLayouts/slideLayout6.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tags" Target="../tags/tag3.xml"/><Relationship Id="rId6" Type="http://schemas.openxmlformats.org/officeDocument/2006/relationships/image" Target="../media/image29.JPEG"/><Relationship Id="rId11" Type="http://schemas.openxmlformats.org/officeDocument/2006/relationships/image" Target="../media/image34.JPE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28.JPEG"/><Relationship Id="rId15" Type="http://schemas.openxmlformats.org/officeDocument/2006/relationships/image" Target="../media/image38.JPE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emf"/><Relationship Id="rId10" Type="http://schemas.openxmlformats.org/officeDocument/2006/relationships/image" Target="../media/image33.JPEG"/><Relationship Id="rId19" Type="http://schemas.openxmlformats.org/officeDocument/2006/relationships/image" Target="../media/image42.png"/><Relationship Id="rId31"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JPEG"/><Relationship Id="rId14" Type="http://schemas.openxmlformats.org/officeDocument/2006/relationships/image" Target="../media/image37.JPE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8"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22B39-46BB-4E44-9D6E-A36D5E5BB616}"/>
              </a:ext>
            </a:extLst>
          </p:cNvPr>
          <p:cNvSpPr>
            <a:spLocks noGrp="1"/>
          </p:cNvSpPr>
          <p:nvPr>
            <p:ph type="ctrTitle"/>
          </p:nvPr>
        </p:nvSpPr>
        <p:spPr/>
        <p:txBody>
          <a:bodyPr>
            <a:normAutofit/>
          </a:bodyPr>
          <a:lstStyle/>
          <a:p>
            <a:r>
              <a:rPr lang="en-US" sz="4800" dirty="0">
                <a:effectLst/>
              </a:rPr>
              <a:t>Learning and the Unknown: </a:t>
            </a:r>
            <a:br>
              <a:rPr lang="en-US" sz="3600" dirty="0">
                <a:effectLst/>
              </a:rPr>
            </a:br>
            <a:r>
              <a:rPr lang="en-US" sz="3600" dirty="0">
                <a:effectLst/>
              </a:rPr>
              <a:t>Surveying Steps Toward Open World Recognition </a:t>
            </a:r>
            <a:endParaRPr lang="en-US" sz="3600" dirty="0"/>
          </a:p>
        </p:txBody>
      </p:sp>
      <p:sp>
        <p:nvSpPr>
          <p:cNvPr id="3" name="Subtitle 2">
            <a:extLst>
              <a:ext uri="{FF2B5EF4-FFF2-40B4-BE49-F238E27FC236}">
                <a16:creationId xmlns:a16="http://schemas.microsoft.com/office/drawing/2014/main" id="{B11F5B6B-0F5B-CD4B-81F6-4D67EF460D5B}"/>
              </a:ext>
            </a:extLst>
          </p:cNvPr>
          <p:cNvSpPr>
            <a:spLocks noGrp="1"/>
          </p:cNvSpPr>
          <p:nvPr>
            <p:ph type="subTitle" idx="1"/>
          </p:nvPr>
        </p:nvSpPr>
        <p:spPr>
          <a:xfrm>
            <a:off x="101555" y="1912237"/>
            <a:ext cx="12090445" cy="1931773"/>
          </a:xfrm>
        </p:spPr>
        <p:txBody>
          <a:bodyPr>
            <a:normAutofit/>
          </a:bodyPr>
          <a:lstStyle/>
          <a:p>
            <a:r>
              <a:rPr lang="en-US" sz="3200" dirty="0">
                <a:solidFill>
                  <a:srgbClr val="00B0F0"/>
                </a:solidFill>
              </a:rPr>
              <a:t>Terrance E. Boult </a:t>
            </a:r>
          </a:p>
          <a:p>
            <a:r>
              <a:rPr lang="en-US" sz="1900" dirty="0"/>
              <a:t>IEEE Fellow</a:t>
            </a:r>
            <a:br>
              <a:rPr lang="en-US" sz="1900" dirty="0"/>
            </a:br>
            <a:r>
              <a:rPr lang="en-US" sz="1900" dirty="0"/>
              <a:t>El Pomar Prof. of Innovation and Security</a:t>
            </a:r>
            <a:br>
              <a:rPr lang="en-US" sz="1900" dirty="0"/>
            </a:br>
            <a:r>
              <a:rPr lang="en-US" sz="1900" dirty="0"/>
              <a:t>University of Colorado Colorado Springs</a:t>
            </a:r>
            <a:endParaRPr lang="en-US" sz="1000" dirty="0"/>
          </a:p>
        </p:txBody>
      </p:sp>
      <p:pic>
        <p:nvPicPr>
          <p:cNvPr id="4" name="Picture 3">
            <a:extLst>
              <a:ext uri="{FF2B5EF4-FFF2-40B4-BE49-F238E27FC236}">
                <a16:creationId xmlns:a16="http://schemas.microsoft.com/office/drawing/2014/main" id="{1325E6BF-919A-974E-8215-BC6FE1DCD0F2}"/>
              </a:ext>
            </a:extLst>
          </p:cNvPr>
          <p:cNvPicPr>
            <a:picLocks noChangeAspect="1"/>
          </p:cNvPicPr>
          <p:nvPr/>
        </p:nvPicPr>
        <p:blipFill>
          <a:blip r:embed="rId3"/>
          <a:stretch>
            <a:fillRect/>
          </a:stretch>
        </p:blipFill>
        <p:spPr>
          <a:xfrm>
            <a:off x="1155700" y="3819680"/>
            <a:ext cx="9880600" cy="1257300"/>
          </a:xfrm>
          <a:prstGeom prst="rect">
            <a:avLst/>
          </a:prstGeom>
        </p:spPr>
      </p:pic>
      <p:sp>
        <p:nvSpPr>
          <p:cNvPr id="5" name="Rectangle 4">
            <a:extLst>
              <a:ext uri="{FF2B5EF4-FFF2-40B4-BE49-F238E27FC236}">
                <a16:creationId xmlns:a16="http://schemas.microsoft.com/office/drawing/2014/main" id="{304D0041-6C25-914E-9EB9-E6D60F23C053}"/>
              </a:ext>
            </a:extLst>
          </p:cNvPr>
          <p:cNvSpPr/>
          <p:nvPr/>
        </p:nvSpPr>
        <p:spPr>
          <a:xfrm>
            <a:off x="2069990" y="5083070"/>
            <a:ext cx="8574783" cy="523220"/>
          </a:xfrm>
          <a:prstGeom prst="rect">
            <a:avLst/>
          </a:prstGeom>
        </p:spPr>
        <p:txBody>
          <a:bodyPr wrap="none">
            <a:spAutoFit/>
          </a:bodyPr>
          <a:lstStyle/>
          <a:p>
            <a:r>
              <a:rPr lang="en-US" sz="2800" dirty="0"/>
              <a:t>I’ll post video of this talk at https://</a:t>
            </a:r>
            <a:r>
              <a:rPr lang="en-US" sz="2800" dirty="0" err="1"/>
              <a:t>github.com</a:t>
            </a:r>
            <a:r>
              <a:rPr lang="en-US" sz="2800" dirty="0"/>
              <a:t>/</a:t>
            </a:r>
            <a:r>
              <a:rPr lang="en-US" sz="2800" dirty="0" err="1"/>
              <a:t>vastab</a:t>
            </a:r>
            <a:r>
              <a:rPr lang="en-US" sz="2800" dirty="0"/>
              <a:t> </a:t>
            </a:r>
          </a:p>
        </p:txBody>
      </p:sp>
    </p:spTree>
    <p:extLst>
      <p:ext uri="{BB962C8B-B14F-4D97-AF65-F5344CB8AC3E}">
        <p14:creationId xmlns:p14="http://schemas.microsoft.com/office/powerpoint/2010/main" val="3439079901"/>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4B12-55A9-6444-B82F-C91E153F0A63}"/>
              </a:ext>
            </a:extLst>
          </p:cNvPr>
          <p:cNvSpPr>
            <a:spLocks noGrp="1"/>
          </p:cNvSpPr>
          <p:nvPr>
            <p:ph type="title"/>
          </p:nvPr>
        </p:nvSpPr>
        <p:spPr>
          <a:xfrm>
            <a:off x="406400" y="387275"/>
            <a:ext cx="11379200" cy="1396015"/>
          </a:xfrm>
        </p:spPr>
        <p:txBody>
          <a:bodyPr>
            <a:normAutofit/>
          </a:bodyPr>
          <a:lstStyle/>
          <a:p>
            <a:pPr algn="ctr"/>
            <a:r>
              <a:rPr lang="en-US" sz="3600" dirty="0">
                <a:effectLst/>
              </a:rPr>
              <a:t>Learning in the face of Unknown Unknowns: </a:t>
            </a:r>
            <a:br>
              <a:rPr lang="en-US" sz="3600" dirty="0">
                <a:effectLst/>
              </a:rPr>
            </a:br>
            <a:r>
              <a:rPr lang="en-US" sz="4000" dirty="0"/>
              <a:t>Formalization of Open-Set Recognition</a:t>
            </a:r>
            <a:endParaRPr lang="en-US" sz="3600" dirty="0"/>
          </a:p>
        </p:txBody>
      </p:sp>
      <p:pic>
        <p:nvPicPr>
          <p:cNvPr id="4" name="Content Placeholder 3">
            <a:extLst>
              <a:ext uri="{FF2B5EF4-FFF2-40B4-BE49-F238E27FC236}">
                <a16:creationId xmlns:a16="http://schemas.microsoft.com/office/drawing/2014/main" id="{0F9C66CC-7758-3D4E-8C6B-02B45FE09173}"/>
              </a:ext>
            </a:extLst>
          </p:cNvPr>
          <p:cNvPicPr>
            <a:picLocks noGrp="1" noChangeAspect="1"/>
          </p:cNvPicPr>
          <p:nvPr>
            <p:ph sz="quarter" idx="1"/>
          </p:nvPr>
        </p:nvPicPr>
        <p:blipFill rotWithShape="1">
          <a:blip r:embed="rId3">
            <a:extLst>
              <a:ext uri="{28A0092B-C50C-407E-A947-70E740481C1C}">
                <a14:useLocalDpi xmlns:a14="http://schemas.microsoft.com/office/drawing/2010/main" val="0"/>
              </a:ext>
            </a:extLst>
          </a:blip>
          <a:srcRect t="90259" r="16541"/>
          <a:stretch/>
        </p:blipFill>
        <p:spPr bwMode="auto">
          <a:xfrm>
            <a:off x="1947141" y="4670862"/>
            <a:ext cx="9740168" cy="82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9E09DEBF-2A4B-5140-B315-0A6D1FDCBF7A}"/>
              </a:ext>
            </a:extLst>
          </p:cNvPr>
          <p:cNvPicPr>
            <a:picLocks noChangeAspect="1"/>
          </p:cNvPicPr>
          <p:nvPr/>
        </p:nvPicPr>
        <p:blipFill rotWithShape="1">
          <a:blip r:embed="rId3">
            <a:extLst>
              <a:ext uri="{28A0092B-C50C-407E-A947-70E740481C1C}">
                <a14:useLocalDpi xmlns:a14="http://schemas.microsoft.com/office/drawing/2010/main" val="0"/>
              </a:ext>
            </a:extLst>
          </a:blip>
          <a:srcRect l="16119" t="75658" r="16541" b="9129"/>
          <a:stretch/>
        </p:blipFill>
        <p:spPr bwMode="auto">
          <a:xfrm>
            <a:off x="1947141" y="3285662"/>
            <a:ext cx="8607602" cy="140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E0B9081A-3E1D-1C46-80EE-DC910D8F0870}"/>
              </a:ext>
            </a:extLst>
          </p:cNvPr>
          <p:cNvGrpSpPr/>
          <p:nvPr/>
        </p:nvGrpSpPr>
        <p:grpSpPr>
          <a:xfrm>
            <a:off x="3533422" y="2135361"/>
            <a:ext cx="3374642" cy="1543362"/>
            <a:chOff x="3533422" y="2135361"/>
            <a:chExt cx="3374642" cy="1543362"/>
          </a:xfrm>
        </p:grpSpPr>
        <p:cxnSp>
          <p:nvCxnSpPr>
            <p:cNvPr id="8" name="Straight Arrow Connector 7">
              <a:extLst>
                <a:ext uri="{FF2B5EF4-FFF2-40B4-BE49-F238E27FC236}">
                  <a16:creationId xmlns:a16="http://schemas.microsoft.com/office/drawing/2014/main" id="{4885CB0F-8CEE-A142-8C8F-0358D5B236B3}"/>
                </a:ext>
              </a:extLst>
            </p:cNvPr>
            <p:cNvCxnSpPr/>
            <p:nvPr/>
          </p:nvCxnSpPr>
          <p:spPr>
            <a:xfrm flipH="1">
              <a:off x="4476160" y="2699009"/>
              <a:ext cx="744583" cy="979714"/>
            </a:xfrm>
            <a:prstGeom prst="straightConnector1">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5EA4F77-5DA7-1245-83E5-993CB3E25B6C}"/>
                </a:ext>
              </a:extLst>
            </p:cNvPr>
            <p:cNvSpPr txBox="1"/>
            <p:nvPr/>
          </p:nvSpPr>
          <p:spPr>
            <a:xfrm>
              <a:off x="3533422" y="2135361"/>
              <a:ext cx="3374642" cy="584775"/>
            </a:xfrm>
            <a:prstGeom prst="rect">
              <a:avLst/>
            </a:prstGeom>
            <a:noFill/>
          </p:spPr>
          <p:txBody>
            <a:bodyPr wrap="none" rtlCol="0">
              <a:spAutoFit/>
            </a:bodyPr>
            <a:lstStyle/>
            <a:p>
              <a:r>
                <a:rPr lang="en-US" sz="3200" dirty="0"/>
                <a:t>Open Space Risk</a:t>
              </a:r>
            </a:p>
          </p:txBody>
        </p:sp>
      </p:grpSp>
      <p:grpSp>
        <p:nvGrpSpPr>
          <p:cNvPr id="6" name="Group 5">
            <a:extLst>
              <a:ext uri="{FF2B5EF4-FFF2-40B4-BE49-F238E27FC236}">
                <a16:creationId xmlns:a16="http://schemas.microsoft.com/office/drawing/2014/main" id="{D393A9AE-B1F6-7F45-A95C-C60E0236A4BC}"/>
              </a:ext>
            </a:extLst>
          </p:cNvPr>
          <p:cNvGrpSpPr/>
          <p:nvPr/>
        </p:nvGrpSpPr>
        <p:grpSpPr>
          <a:xfrm>
            <a:off x="7007141" y="2114234"/>
            <a:ext cx="4315999" cy="1547553"/>
            <a:chOff x="7007141" y="2114234"/>
            <a:chExt cx="4315999" cy="1547553"/>
          </a:xfrm>
        </p:grpSpPr>
        <p:cxnSp>
          <p:nvCxnSpPr>
            <p:cNvPr id="7" name="Straight Arrow Connector 6">
              <a:extLst>
                <a:ext uri="{FF2B5EF4-FFF2-40B4-BE49-F238E27FC236}">
                  <a16:creationId xmlns:a16="http://schemas.microsoft.com/office/drawing/2014/main" id="{049CB9AA-87F7-0A41-8591-AC3F8CFFE3DC}"/>
                </a:ext>
              </a:extLst>
            </p:cNvPr>
            <p:cNvCxnSpPr/>
            <p:nvPr/>
          </p:nvCxnSpPr>
          <p:spPr>
            <a:xfrm flipH="1">
              <a:off x="7007141" y="2682073"/>
              <a:ext cx="744583" cy="979714"/>
            </a:xfrm>
            <a:prstGeom prst="straightConnector1">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17B6D0B-43BC-764E-8D61-E2913B8EAB3D}"/>
                </a:ext>
              </a:extLst>
            </p:cNvPr>
            <p:cNvSpPr txBox="1"/>
            <p:nvPr/>
          </p:nvSpPr>
          <p:spPr>
            <a:xfrm>
              <a:off x="7379432" y="2114234"/>
              <a:ext cx="3943708" cy="584775"/>
            </a:xfrm>
            <a:prstGeom prst="rect">
              <a:avLst/>
            </a:prstGeom>
            <a:noFill/>
          </p:spPr>
          <p:txBody>
            <a:bodyPr wrap="none" rtlCol="0">
              <a:spAutoFit/>
            </a:bodyPr>
            <a:lstStyle/>
            <a:p>
              <a:r>
                <a:rPr lang="en-US" sz="3200" dirty="0"/>
                <a:t>Empirical Risk/Error</a:t>
              </a:r>
            </a:p>
          </p:txBody>
        </p:sp>
      </p:grpSp>
      <p:sp>
        <p:nvSpPr>
          <p:cNvPr id="13" name="TextBox 12">
            <a:extLst>
              <a:ext uri="{FF2B5EF4-FFF2-40B4-BE49-F238E27FC236}">
                <a16:creationId xmlns:a16="http://schemas.microsoft.com/office/drawing/2014/main" id="{B4F3C7A2-1A3C-CD4A-AE1C-BC7B2254F1CB}"/>
              </a:ext>
            </a:extLst>
          </p:cNvPr>
          <p:cNvSpPr txBox="1"/>
          <p:nvPr/>
        </p:nvSpPr>
        <p:spPr>
          <a:xfrm>
            <a:off x="6766705" y="6408575"/>
            <a:ext cx="2728183" cy="369332"/>
          </a:xfrm>
          <a:prstGeom prst="rect">
            <a:avLst/>
          </a:prstGeom>
          <a:noFill/>
        </p:spPr>
        <p:txBody>
          <a:bodyPr wrap="none" rtlCol="0">
            <a:spAutoFit/>
          </a:bodyPr>
          <a:lstStyle/>
          <a:p>
            <a:r>
              <a:rPr lang="en-US" dirty="0"/>
              <a:t>Scheirer et al. TPAMI ‘13</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089AC5-77BE-2B45-AFAC-AC3A3B93C610}"/>
                  </a:ext>
                </a:extLst>
              </p:cNvPr>
              <p:cNvSpPr txBox="1"/>
              <p:nvPr/>
            </p:nvSpPr>
            <p:spPr>
              <a:xfrm>
                <a:off x="2160857" y="5304555"/>
                <a:ext cx="7542065" cy="1104020"/>
              </a:xfrm>
              <a:prstGeom prst="rect">
                <a:avLst/>
              </a:prstGeom>
              <a:noFill/>
            </p:spPr>
            <p:txBody>
              <a:bodyPr wrap="none" rtlCol="0">
                <a:spAutoFit/>
              </a:bodyPr>
              <a:lstStyle/>
              <a:p>
                <a14:m>
                  <m:oMath xmlns:m="http://schemas.openxmlformats.org/officeDocument/2006/math">
                    <m:acc>
                      <m:accPr>
                        <m:chr m:val="̂"/>
                        <m:ctrlPr>
                          <a:rPr lang="en-US" sz="3200" i="1" dirty="0" smtClean="0">
                            <a:latin typeface="Cambria Math" panose="02040503050406030204" pitchFamily="18" charset="0"/>
                          </a:rPr>
                        </m:ctrlPr>
                      </m:accPr>
                      <m:e>
                        <m:r>
                          <a:rPr lang="en-US" sz="3200" b="0" i="1" dirty="0" smtClean="0">
                            <a:latin typeface="Cambria Math" panose="02040503050406030204" pitchFamily="18" charset="0"/>
                          </a:rPr>
                          <m:t>𝑉</m:t>
                        </m:r>
                      </m:e>
                    </m:acc>
                  </m:oMath>
                </a14:m>
                <a:r>
                  <a:rPr lang="en-US" sz="3200" i="1" dirty="0">
                    <a:latin typeface="Times" pitchFamily="2" charset="0"/>
                  </a:rPr>
                  <a:t> is set of Valid Class training samples; </a:t>
                </a:r>
              </a:p>
              <a:p>
                <a14:m>
                  <m:oMath xmlns:m="http://schemas.openxmlformats.org/officeDocument/2006/math">
                    <m:acc>
                      <m:accPr>
                        <m:chr m:val="̂"/>
                        <m:ctrlPr>
                          <a:rPr lang="en-US" sz="3200" i="1" dirty="0">
                            <a:latin typeface="Cambria Math" panose="02040503050406030204" pitchFamily="18" charset="0"/>
                          </a:rPr>
                        </m:ctrlPr>
                      </m:accPr>
                      <m:e>
                        <m:r>
                          <a:rPr lang="en-US" sz="3200" b="0" i="1" dirty="0" smtClean="0">
                            <a:latin typeface="Cambria Math" panose="02040503050406030204" pitchFamily="18" charset="0"/>
                          </a:rPr>
                          <m:t>𝐾</m:t>
                        </m:r>
                      </m:e>
                    </m:acc>
                  </m:oMath>
                </a14:m>
                <a:r>
                  <a:rPr lang="en-US" sz="3200" i="1" dirty="0">
                    <a:latin typeface="Times" pitchFamily="2" charset="0"/>
                  </a:rPr>
                  <a:t> is set of Known unknowns (backgrounds)</a:t>
                </a:r>
              </a:p>
            </p:txBody>
          </p:sp>
        </mc:Choice>
        <mc:Fallback xmlns="">
          <p:sp>
            <p:nvSpPr>
              <p:cNvPr id="14" name="TextBox 13">
                <a:extLst>
                  <a:ext uri="{FF2B5EF4-FFF2-40B4-BE49-F238E27FC236}">
                    <a16:creationId xmlns:a16="http://schemas.microsoft.com/office/drawing/2014/main" id="{01089AC5-77BE-2B45-AFAC-AC3A3B93C610}"/>
                  </a:ext>
                </a:extLst>
              </p:cNvPr>
              <p:cNvSpPr txBox="1">
                <a:spLocks noRot="1" noChangeAspect="1" noMove="1" noResize="1" noEditPoints="1" noAdjustHandles="1" noChangeArrowheads="1" noChangeShapeType="1" noTextEdit="1"/>
              </p:cNvSpPr>
              <p:nvPr/>
            </p:nvSpPr>
            <p:spPr>
              <a:xfrm>
                <a:off x="2160857" y="5304555"/>
                <a:ext cx="7542065" cy="1104020"/>
              </a:xfrm>
              <a:prstGeom prst="rect">
                <a:avLst/>
              </a:prstGeom>
              <a:blipFill>
                <a:blip r:embed="rId4"/>
                <a:stretch>
                  <a:fillRect l="-504" t="-7955" b="-17045"/>
                </a:stretch>
              </a:blipFill>
            </p:spPr>
            <p:txBody>
              <a:bodyPr/>
              <a:lstStyle/>
              <a:p>
                <a:r>
                  <a:rPr lang="en-US">
                    <a:noFill/>
                  </a:rPr>
                  <a:t> </a:t>
                </a:r>
              </a:p>
            </p:txBody>
          </p:sp>
        </mc:Fallback>
      </mc:AlternateContent>
    </p:spTree>
    <p:extLst>
      <p:ext uri="{BB962C8B-B14F-4D97-AF65-F5344CB8AC3E}">
        <p14:creationId xmlns:p14="http://schemas.microsoft.com/office/powerpoint/2010/main" val="586221748"/>
      </p:ext>
    </p:extLst>
  </p:cSld>
  <p:clrMapOvr>
    <a:masterClrMapping/>
  </p:clrMapOvr>
  <mc:AlternateContent xmlns:mc="http://schemas.openxmlformats.org/markup-compatibility/2006" xmlns:p14="http://schemas.microsoft.com/office/powerpoint/2010/main">
    <mc:Choice Requires="p14">
      <p:transition spd="slow" p14:dur="2000" advTm="24000"/>
    </mc:Choice>
    <mc:Fallback xmlns="">
      <p:transition spd="slow" advTm="2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4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4500"/>
                            </p:stCondLst>
                            <p:childTnLst>
                              <p:par>
                                <p:cTn id="10" presetID="2" presetClass="entr" presetSubtype="4" fill="hold" nodeType="afterEffect">
                                  <p:stCondLst>
                                    <p:cond delay="20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6772-D2D5-BB45-9D96-52E87F363849}"/>
              </a:ext>
            </a:extLst>
          </p:cNvPr>
          <p:cNvSpPr>
            <a:spLocks noGrp="1"/>
          </p:cNvSpPr>
          <p:nvPr>
            <p:ph type="title"/>
          </p:nvPr>
        </p:nvSpPr>
        <p:spPr/>
        <p:txBody>
          <a:bodyPr vert="horz" wrap="square" lIns="91440" tIns="45720" rIns="91440" bIns="45720" numCol="1" anchor="b" anchorCtr="0" compatLnSpc="1">
            <a:prstTxWarp prst="textNoShape">
              <a:avLst/>
            </a:prstTxWarp>
            <a:noAutofit/>
          </a:bodyPr>
          <a:lstStyle/>
          <a:p>
            <a:r>
              <a:rPr lang="en-US" altLang="en-US" sz="4000" cap="none" dirty="0">
                <a:effectLst>
                  <a:outerShdw blurRad="38100" dist="38100" dir="2700000" algn="tl">
                    <a:srgbClr val="C0C0C0"/>
                  </a:outerShdw>
                </a:effectLst>
                <a:ea typeface="ＭＳ Ｐゴシック" panose="020B0600070205080204" pitchFamily="34" charset="-128"/>
              </a:rPr>
              <a:t>OPEN SPACE RISK </a:t>
            </a:r>
          </a:p>
        </p:txBody>
      </p:sp>
      <p:pic>
        <p:nvPicPr>
          <p:cNvPr id="14338" name="Picture 10" descr="Intro-fig2.pdf">
            <a:extLst>
              <a:ext uri="{FF2B5EF4-FFF2-40B4-BE49-F238E27FC236}">
                <a16:creationId xmlns:a16="http://schemas.microsoft.com/office/drawing/2014/main" id="{3C87FFA5-1255-DB4E-A015-6B111B7A08FE}"/>
              </a:ext>
            </a:extLst>
          </p:cNvPr>
          <p:cNvPicPr>
            <a:picLocks noChangeAspect="1"/>
          </p:cNvPicPr>
          <p:nvPr/>
        </p:nvPicPr>
        <p:blipFill>
          <a:blip r:embed="rId3">
            <a:extLst>
              <a:ext uri="{28A0092B-C50C-407E-A947-70E740481C1C}">
                <a14:useLocalDpi xmlns:a14="http://schemas.microsoft.com/office/drawing/2010/main" val="0"/>
              </a:ext>
            </a:extLst>
          </a:blip>
          <a:srcRect t="6094" r="47726" b="37697"/>
          <a:stretch>
            <a:fillRect/>
          </a:stretch>
        </p:blipFill>
        <p:spPr bwMode="auto">
          <a:xfrm>
            <a:off x="845024" y="2971800"/>
            <a:ext cx="4381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31A23146-2E25-274C-9BC4-1086A20718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19400"/>
            <a:ext cx="4572000"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Content Placeholder 2">
            <a:extLst>
              <a:ext uri="{FF2B5EF4-FFF2-40B4-BE49-F238E27FC236}">
                <a16:creationId xmlns:a16="http://schemas.microsoft.com/office/drawing/2014/main" id="{863CA650-B919-6A4F-BA89-401CFA0F9558}"/>
              </a:ext>
            </a:extLst>
          </p:cNvPr>
          <p:cNvSpPr>
            <a:spLocks noGrp="1"/>
          </p:cNvSpPr>
          <p:nvPr>
            <p:ph sz="quarter" idx="1"/>
          </p:nvPr>
        </p:nvSpPr>
        <p:spPr>
          <a:xfrm>
            <a:off x="526868" y="760412"/>
            <a:ext cx="10315303" cy="5635625"/>
          </a:xfrm>
        </p:spPr>
        <p:txBody>
          <a:bodyPr/>
          <a:lstStyle/>
          <a:p>
            <a:pPr marL="0" indent="0" eaLnBrk="1" hangingPunct="1">
              <a:buNone/>
            </a:pPr>
            <a:r>
              <a:rPr lang="ja-JP" altLang="en-US">
                <a:ea typeface="ＭＳ Ｐゴシック" panose="020B0600070205080204" pitchFamily="34" charset="-128"/>
              </a:rPr>
              <a:t>“</a:t>
            </a:r>
            <a:r>
              <a:rPr lang="en-US" altLang="ja-JP" dirty="0">
                <a:ea typeface="ＭＳ Ｐゴシック" panose="020B0600070205080204" pitchFamily="34" charset="-128"/>
              </a:rPr>
              <a:t>open space</a:t>
            </a:r>
            <a:r>
              <a:rPr lang="ja-JP" altLang="en-US">
                <a:ea typeface="ＭＳ Ｐゴシック" panose="020B0600070205080204" pitchFamily="34" charset="-128"/>
              </a:rPr>
              <a:t>”</a:t>
            </a:r>
            <a:r>
              <a:rPr lang="en-US" altLang="ja-JP" dirty="0">
                <a:ea typeface="ＭＳ Ｐゴシック" panose="020B0600070205080204" pitchFamily="34" charset="-128"/>
              </a:rPr>
              <a:t> is the space far from known samples. A simple risk model a constant penalty for  labeling that anything other than unknown in a ratio such as:</a:t>
            </a:r>
            <a:endParaRPr lang="en-US" altLang="en-US" dirty="0">
              <a:ea typeface="ＭＳ Ｐゴシック" panose="020B0600070205080204" pitchFamily="34" charset="-128"/>
            </a:endParaRPr>
          </a:p>
        </p:txBody>
      </p:sp>
      <p:grpSp>
        <p:nvGrpSpPr>
          <p:cNvPr id="4" name="Group 3">
            <a:extLst>
              <a:ext uri="{FF2B5EF4-FFF2-40B4-BE49-F238E27FC236}">
                <a16:creationId xmlns:a16="http://schemas.microsoft.com/office/drawing/2014/main" id="{E8CB1173-86C8-4A47-93AE-3D33844F34C6}"/>
              </a:ext>
            </a:extLst>
          </p:cNvPr>
          <p:cNvGrpSpPr>
            <a:grpSpLocks/>
          </p:cNvGrpSpPr>
          <p:nvPr/>
        </p:nvGrpSpPr>
        <p:grpSpPr bwMode="auto">
          <a:xfrm>
            <a:off x="653870" y="2357437"/>
            <a:ext cx="4584700" cy="4038600"/>
            <a:chOff x="-88900" y="2057400"/>
            <a:chExt cx="4584700" cy="4038600"/>
          </a:xfrm>
        </p:grpSpPr>
        <p:sp>
          <p:nvSpPr>
            <p:cNvPr id="5" name="Oval 4">
              <a:extLst>
                <a:ext uri="{FF2B5EF4-FFF2-40B4-BE49-F238E27FC236}">
                  <a16:creationId xmlns:a16="http://schemas.microsoft.com/office/drawing/2014/main" id="{DB05E8C4-9A54-2A41-A9D4-E9B5FDD5FC48}"/>
                </a:ext>
              </a:extLst>
            </p:cNvPr>
            <p:cNvSpPr>
              <a:spLocks noChangeArrowheads="1"/>
            </p:cNvSpPr>
            <p:nvPr/>
          </p:nvSpPr>
          <p:spPr bwMode="auto">
            <a:xfrm>
              <a:off x="-88900" y="2057400"/>
              <a:ext cx="4584700" cy="4038600"/>
            </a:xfrm>
            <a:prstGeom prst="ellipse">
              <a:avLst/>
            </a:prstGeom>
            <a:noFill/>
            <a:ln w="12700">
              <a:solidFill>
                <a:schemeClr val="tx1"/>
              </a:solidFill>
              <a:round/>
              <a:headEnd/>
              <a:tailEnd/>
            </a:ln>
            <a:effectLst>
              <a:outerShdw blurRad="50800" dist="20000" dir="5400000" rotWithShape="0">
                <a:srgbClr val="808080">
                  <a:alpha val="42000"/>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endParaRPr>
            </a:p>
          </p:txBody>
        </p:sp>
        <p:cxnSp>
          <p:nvCxnSpPr>
            <p:cNvPr id="9" name="Straight Arrow Connector 8">
              <a:extLst>
                <a:ext uri="{FF2B5EF4-FFF2-40B4-BE49-F238E27FC236}">
                  <a16:creationId xmlns:a16="http://schemas.microsoft.com/office/drawing/2014/main" id="{49FED420-B60D-5546-A3AD-6DF59C702F8C}"/>
                </a:ext>
              </a:extLst>
            </p:cNvPr>
            <p:cNvCxnSpPr>
              <a:cxnSpLocks noChangeShapeType="1"/>
            </p:cNvCxnSpPr>
            <p:nvPr/>
          </p:nvCxnSpPr>
          <p:spPr bwMode="auto">
            <a:xfrm>
              <a:off x="457200" y="2741613"/>
              <a:ext cx="3581400" cy="1587"/>
            </a:xfrm>
            <a:prstGeom prst="straightConnector1">
              <a:avLst/>
            </a:prstGeom>
            <a:noFill/>
            <a:ln w="25400">
              <a:solidFill>
                <a:schemeClr val="accent1"/>
              </a:solidFill>
              <a:round/>
              <a:headEnd type="arrow" w="med" len="med"/>
              <a:tailEnd type="arrow" w="med" len="med"/>
            </a:ln>
            <a:effectLst>
              <a:outerShdw blurRad="50800" dist="25000" dir="5400000" rotWithShape="0">
                <a:srgbClr val="808080">
                  <a:alpha val="39999"/>
                </a:srgbClr>
              </a:outerShdw>
            </a:effectLst>
            <a:extLst>
              <a:ext uri="{909E8E84-426E-40DD-AFC4-6F175D3DCCD1}">
                <a14:hiddenFill xmlns:a14="http://schemas.microsoft.com/office/drawing/2010/main">
                  <a:noFill/>
                </a14:hiddenFill>
              </a:ext>
            </a:extLst>
          </p:spPr>
        </p:cxnSp>
        <p:pic>
          <p:nvPicPr>
            <p:cNvPr id="14347" name="Picture 14">
              <a:extLst>
                <a:ext uri="{FF2B5EF4-FFF2-40B4-BE49-F238E27FC236}">
                  <a16:creationId xmlns:a16="http://schemas.microsoft.com/office/drawing/2014/main" id="{AD9D473D-6561-EB43-93BB-FEEBEE7C3A3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236788"/>
              <a:ext cx="22098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42" name="Picture 15">
            <a:extLst>
              <a:ext uri="{FF2B5EF4-FFF2-40B4-BE49-F238E27FC236}">
                <a16:creationId xmlns:a16="http://schemas.microsoft.com/office/drawing/2014/main" id="{FCF5B4B4-BEDE-C846-9420-9580E64D37B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5105400"/>
            <a:ext cx="635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a:extLst>
              <a:ext uri="{FF2B5EF4-FFF2-40B4-BE49-F238E27FC236}">
                <a16:creationId xmlns:a16="http://schemas.microsoft.com/office/drawing/2014/main" id="{D59626BD-A516-9248-AC3B-CE13FBA7AE52}"/>
              </a:ext>
            </a:extLst>
          </p:cNvPr>
          <p:cNvPicPr>
            <a:picLocks noChangeAspect="1"/>
          </p:cNvPicPr>
          <p:nvPr/>
        </p:nvPicPr>
        <p:blipFill>
          <a:blip r:embed="rId7">
            <a:extLst>
              <a:ext uri="{28A0092B-C50C-407E-A947-70E740481C1C}">
                <a14:useLocalDpi xmlns:a14="http://schemas.microsoft.com/office/drawing/2010/main" val="0"/>
              </a:ext>
            </a:extLst>
          </a:blip>
          <a:srcRect r="71698"/>
          <a:stretch>
            <a:fillRect/>
          </a:stretch>
        </p:blipFill>
        <p:spPr bwMode="auto">
          <a:xfrm>
            <a:off x="5577841" y="6324601"/>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897BDCA1-4269-164C-9334-97AAAD04BF03}"/>
              </a:ext>
            </a:extLst>
          </p:cNvPr>
          <p:cNvPicPr>
            <a:picLocks noChangeAspect="1"/>
          </p:cNvPicPr>
          <p:nvPr/>
        </p:nvPicPr>
        <p:blipFill rotWithShape="1">
          <a:blip r:embed="rId8">
            <a:extLst>
              <a:ext uri="{28A0092B-C50C-407E-A947-70E740481C1C}">
                <a14:useLocalDpi xmlns:a14="http://schemas.microsoft.com/office/drawing/2010/main" val="0"/>
              </a:ext>
            </a:extLst>
          </a:blip>
          <a:srcRect r="35362" b="-2735"/>
          <a:stretch/>
        </p:blipFill>
        <p:spPr bwMode="auto">
          <a:xfrm>
            <a:off x="5549900" y="5867399"/>
            <a:ext cx="333284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92281876"/>
      </p:ext>
    </p:extLst>
  </p:cSld>
  <p:clrMapOvr>
    <a:masterClrMapping/>
  </p:clrMapOvr>
  <mc:AlternateContent xmlns:mc="http://schemas.openxmlformats.org/markup-compatibility/2006" xmlns:p14="http://schemas.microsoft.com/office/powerpoint/2010/main">
    <mc:Choice Requires="p14">
      <p:transition spd="slow" p14:dur="2000" advTm="24000"/>
    </mc:Choice>
    <mc:Fallback xmlns="">
      <p:transition spd="slow" advTm="24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ernate Process 3">
            <a:extLst>
              <a:ext uri="{FF2B5EF4-FFF2-40B4-BE49-F238E27FC236}">
                <a16:creationId xmlns:a16="http://schemas.microsoft.com/office/drawing/2014/main" id="{49D4B18A-B724-5C40-B499-83FE010A593D}"/>
              </a:ext>
            </a:extLst>
          </p:cNvPr>
          <p:cNvSpPr/>
          <p:nvPr/>
        </p:nvSpPr>
        <p:spPr>
          <a:xfrm>
            <a:off x="4103778" y="314324"/>
            <a:ext cx="6976504" cy="3934212"/>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solidFill>
                  <a:schemeClr val="tx1"/>
                </a:solidFill>
              </a:rPr>
              <a:t>Algorithms that solve OSR</a:t>
            </a:r>
          </a:p>
        </p:txBody>
      </p:sp>
      <p:sp>
        <p:nvSpPr>
          <p:cNvPr id="9" name="Oval 8">
            <a:extLst>
              <a:ext uri="{FF2B5EF4-FFF2-40B4-BE49-F238E27FC236}">
                <a16:creationId xmlns:a16="http://schemas.microsoft.com/office/drawing/2014/main" id="{F278987D-1964-7C4D-9B14-C079C60F51A9}"/>
              </a:ext>
            </a:extLst>
          </p:cNvPr>
          <p:cNvSpPr/>
          <p:nvPr/>
        </p:nvSpPr>
        <p:spPr>
          <a:xfrm>
            <a:off x="2046332" y="2469046"/>
            <a:ext cx="2844799" cy="1120174"/>
          </a:xfrm>
          <a:prstGeom prst="ellipse">
            <a:avLst/>
          </a:prstGeom>
          <a:solidFill>
            <a:schemeClr val="accent2">
              <a:lumMod val="60000"/>
              <a:lumOff val="40000"/>
              <a:alpha val="3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1" dirty="0"/>
              <a:t>RBF SVM</a:t>
            </a:r>
          </a:p>
        </p:txBody>
      </p:sp>
      <p:sp>
        <p:nvSpPr>
          <p:cNvPr id="2" name="Title 1">
            <a:extLst>
              <a:ext uri="{FF2B5EF4-FFF2-40B4-BE49-F238E27FC236}">
                <a16:creationId xmlns:a16="http://schemas.microsoft.com/office/drawing/2014/main" id="{EC9DB8A6-8147-3D47-AF6D-50DC75888000}"/>
              </a:ext>
            </a:extLst>
          </p:cNvPr>
          <p:cNvSpPr>
            <a:spLocks noGrp="1"/>
          </p:cNvSpPr>
          <p:nvPr>
            <p:ph type="title"/>
          </p:nvPr>
        </p:nvSpPr>
        <p:spPr/>
        <p:txBody>
          <a:bodyPr/>
          <a:lstStyle/>
          <a:p>
            <a:r>
              <a:rPr lang="en-US" dirty="0"/>
              <a:t>What solves OSR?</a:t>
            </a:r>
          </a:p>
        </p:txBody>
      </p:sp>
      <p:sp>
        <p:nvSpPr>
          <p:cNvPr id="3" name="Content Placeholder 2">
            <a:extLst>
              <a:ext uri="{FF2B5EF4-FFF2-40B4-BE49-F238E27FC236}">
                <a16:creationId xmlns:a16="http://schemas.microsoft.com/office/drawing/2014/main" id="{FFA6CF7B-37C4-0B41-925E-914076C41BCD}"/>
              </a:ext>
            </a:extLst>
          </p:cNvPr>
          <p:cNvSpPr>
            <a:spLocks noGrp="1"/>
          </p:cNvSpPr>
          <p:nvPr>
            <p:ph sz="quarter" idx="1"/>
          </p:nvPr>
        </p:nvSpPr>
        <p:spPr>
          <a:xfrm>
            <a:off x="689112" y="4432851"/>
            <a:ext cx="10614991" cy="2425149"/>
          </a:xfrm>
        </p:spPr>
        <p:txBody>
          <a:bodyPr/>
          <a:lstStyle/>
          <a:p>
            <a:pPr marL="0" indent="0">
              <a:buNone/>
            </a:pPr>
            <a:r>
              <a:rPr lang="en-US" dirty="0"/>
              <a:t>Any detector that uses pure linear classifiers, linear SVM,  HAAR cascades, or Softmax-based classifiers, will almost always have an unbounded open set risk, and hence does not solve OSR even with thresholding. </a:t>
            </a:r>
          </a:p>
          <a:p>
            <a:endParaRPr lang="en-US" dirty="0"/>
          </a:p>
        </p:txBody>
      </p:sp>
      <p:sp>
        <p:nvSpPr>
          <p:cNvPr id="10" name="Oval 9">
            <a:extLst>
              <a:ext uri="{FF2B5EF4-FFF2-40B4-BE49-F238E27FC236}">
                <a16:creationId xmlns:a16="http://schemas.microsoft.com/office/drawing/2014/main" id="{4C58C155-56B9-6C46-B255-3C6890AC7226}"/>
              </a:ext>
            </a:extLst>
          </p:cNvPr>
          <p:cNvSpPr/>
          <p:nvPr/>
        </p:nvSpPr>
        <p:spPr>
          <a:xfrm>
            <a:off x="9101408" y="668748"/>
            <a:ext cx="2202695" cy="1310656"/>
          </a:xfrm>
          <a:prstGeom prst="ellipse">
            <a:avLst/>
          </a:prstGeom>
          <a:solidFill>
            <a:srgbClr val="D883FF">
              <a:alpha val="23000"/>
            </a:srgb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i="1" dirty="0"/>
              <a:t>GMM</a:t>
            </a:r>
          </a:p>
        </p:txBody>
      </p:sp>
      <p:sp>
        <p:nvSpPr>
          <p:cNvPr id="11" name="Oval 10">
            <a:extLst>
              <a:ext uri="{FF2B5EF4-FFF2-40B4-BE49-F238E27FC236}">
                <a16:creationId xmlns:a16="http://schemas.microsoft.com/office/drawing/2014/main" id="{104CE6C0-E249-0C41-828E-65D8C2FE1EB6}"/>
              </a:ext>
            </a:extLst>
          </p:cNvPr>
          <p:cNvSpPr/>
          <p:nvPr/>
        </p:nvSpPr>
        <p:spPr>
          <a:xfrm>
            <a:off x="9341491" y="2634733"/>
            <a:ext cx="1905614" cy="1310656"/>
          </a:xfrm>
          <a:prstGeom prst="ellipse">
            <a:avLst/>
          </a:prstGeom>
          <a:solidFill>
            <a:schemeClr val="accent3">
              <a:lumMod val="40000"/>
              <a:lumOff val="60000"/>
              <a:alpha val="24000"/>
            </a:schemeClr>
          </a:solidFill>
          <a:ln>
            <a:solidFill>
              <a:schemeClr val="accent4">
                <a:shade val="70000"/>
                <a:satMod val="150000"/>
                <a:alpha val="31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i="1" dirty="0"/>
              <a:t>SVDD</a:t>
            </a:r>
          </a:p>
        </p:txBody>
      </p:sp>
      <p:sp>
        <p:nvSpPr>
          <p:cNvPr id="12" name="Rectangle 11">
            <a:extLst>
              <a:ext uri="{FF2B5EF4-FFF2-40B4-BE49-F238E27FC236}">
                <a16:creationId xmlns:a16="http://schemas.microsoft.com/office/drawing/2014/main" id="{DFF0DF2A-F656-3A4C-8B68-3DC878EFD5E8}"/>
              </a:ext>
            </a:extLst>
          </p:cNvPr>
          <p:cNvSpPr/>
          <p:nvPr/>
        </p:nvSpPr>
        <p:spPr>
          <a:xfrm>
            <a:off x="496967" y="1125021"/>
            <a:ext cx="2156776" cy="1477328"/>
          </a:xfrm>
          <a:prstGeom prst="rect">
            <a:avLst/>
          </a:prstGeom>
        </p:spPr>
        <p:txBody>
          <a:bodyPr wrap="square">
            <a:spAutoFit/>
          </a:bodyPr>
          <a:lstStyle/>
          <a:p>
            <a:pPr lvl="0">
              <a:defRPr/>
            </a:pPr>
            <a:r>
              <a:rPr lang="en-US" i="1" dirty="0"/>
              <a:t>If they include a “bias” or Bayesian normalization they probably don’t solve OSR. </a:t>
            </a:r>
          </a:p>
        </p:txBody>
      </p:sp>
      <p:sp>
        <p:nvSpPr>
          <p:cNvPr id="13" name="Oval 12">
            <a:extLst>
              <a:ext uri="{FF2B5EF4-FFF2-40B4-BE49-F238E27FC236}">
                <a16:creationId xmlns:a16="http://schemas.microsoft.com/office/drawing/2014/main" id="{E29C740F-374C-F74C-B97B-2973E50879F3}"/>
              </a:ext>
            </a:extLst>
          </p:cNvPr>
          <p:cNvSpPr/>
          <p:nvPr/>
        </p:nvSpPr>
        <p:spPr>
          <a:xfrm>
            <a:off x="5362803" y="605105"/>
            <a:ext cx="1709996" cy="1065493"/>
          </a:xfrm>
          <a:prstGeom prst="ellipse">
            <a:avLst/>
          </a:prstGeom>
          <a:solidFill>
            <a:srgbClr val="92D050">
              <a:alpha val="65000"/>
            </a:srgb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t>WSVM</a:t>
            </a:r>
          </a:p>
        </p:txBody>
      </p:sp>
      <p:sp>
        <p:nvSpPr>
          <p:cNvPr id="14" name="Oval 13">
            <a:extLst>
              <a:ext uri="{FF2B5EF4-FFF2-40B4-BE49-F238E27FC236}">
                <a16:creationId xmlns:a16="http://schemas.microsoft.com/office/drawing/2014/main" id="{35D595F9-517E-8C48-8D49-F540ACD26B97}"/>
              </a:ext>
            </a:extLst>
          </p:cNvPr>
          <p:cNvSpPr/>
          <p:nvPr/>
        </p:nvSpPr>
        <p:spPr>
          <a:xfrm>
            <a:off x="7407771" y="130009"/>
            <a:ext cx="1668769" cy="1171959"/>
          </a:xfrm>
          <a:prstGeom prst="ellipse">
            <a:avLst/>
          </a:prstGeom>
          <a:solidFill>
            <a:srgbClr val="92D050">
              <a:alpha val="65000"/>
            </a:srgb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t>PI-SVM</a:t>
            </a:r>
          </a:p>
        </p:txBody>
      </p:sp>
      <p:sp>
        <p:nvSpPr>
          <p:cNvPr id="8" name="Oval 7">
            <a:extLst>
              <a:ext uri="{FF2B5EF4-FFF2-40B4-BE49-F238E27FC236}">
                <a16:creationId xmlns:a16="http://schemas.microsoft.com/office/drawing/2014/main" id="{BC0A1B0F-2137-3A40-8372-DECE8A947D45}"/>
              </a:ext>
            </a:extLst>
          </p:cNvPr>
          <p:cNvSpPr/>
          <p:nvPr/>
        </p:nvSpPr>
        <p:spPr>
          <a:xfrm>
            <a:off x="3717623" y="833725"/>
            <a:ext cx="1640874" cy="1168225"/>
          </a:xfrm>
          <a:prstGeom prst="ellipse">
            <a:avLst/>
          </a:prstGeom>
          <a:solidFill>
            <a:srgbClr val="FFC000">
              <a:alpha val="42000"/>
            </a:srgb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b="1" i="1" dirty="0"/>
              <a:t>KDE</a:t>
            </a:r>
            <a:endParaRPr lang="en-US" b="1" i="1" dirty="0"/>
          </a:p>
        </p:txBody>
      </p:sp>
      <p:sp>
        <p:nvSpPr>
          <p:cNvPr id="18" name="Oval 17">
            <a:extLst>
              <a:ext uri="{FF2B5EF4-FFF2-40B4-BE49-F238E27FC236}">
                <a16:creationId xmlns:a16="http://schemas.microsoft.com/office/drawing/2014/main" id="{8C071610-8C23-654C-9D30-A9F80B0BD440}"/>
              </a:ext>
            </a:extLst>
          </p:cNvPr>
          <p:cNvSpPr/>
          <p:nvPr/>
        </p:nvSpPr>
        <p:spPr>
          <a:xfrm>
            <a:off x="7130708" y="2802319"/>
            <a:ext cx="1709996" cy="1065493"/>
          </a:xfrm>
          <a:prstGeom prst="ellipse">
            <a:avLst/>
          </a:prstGeom>
          <a:solidFill>
            <a:srgbClr val="92D050">
              <a:alpha val="65000"/>
            </a:srgb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EVM</a:t>
            </a:r>
            <a:endParaRPr lang="en-US" sz="2000" b="1" dirty="0"/>
          </a:p>
        </p:txBody>
      </p:sp>
      <p:sp>
        <p:nvSpPr>
          <p:cNvPr id="15" name="Oval 14">
            <a:extLst>
              <a:ext uri="{FF2B5EF4-FFF2-40B4-BE49-F238E27FC236}">
                <a16:creationId xmlns:a16="http://schemas.microsoft.com/office/drawing/2014/main" id="{97678971-2E0E-2040-AC9C-0B6024B967FD}"/>
              </a:ext>
            </a:extLst>
          </p:cNvPr>
          <p:cNvSpPr/>
          <p:nvPr/>
        </p:nvSpPr>
        <p:spPr>
          <a:xfrm>
            <a:off x="5726103" y="2883163"/>
            <a:ext cx="1179872" cy="903806"/>
          </a:xfrm>
          <a:prstGeom prst="ellipse">
            <a:avLst/>
          </a:prstGeom>
          <a:solidFill>
            <a:srgbClr val="92D050">
              <a:alpha val="65000"/>
            </a:srgb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t>NNO</a:t>
            </a:r>
          </a:p>
        </p:txBody>
      </p:sp>
    </p:spTree>
    <p:extLst>
      <p:ext uri="{BB962C8B-B14F-4D97-AF65-F5344CB8AC3E}">
        <p14:creationId xmlns:p14="http://schemas.microsoft.com/office/powerpoint/2010/main" val="287956738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9" presetClass="entr" presetSubtype="0" fill="hold" grpId="1" nodeType="with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1500"/>
                            </p:stCondLst>
                            <p:childTnLst>
                              <p:par>
                                <p:cTn id="13" presetID="2" presetClass="entr" presetSubtype="4" fill="hold" grpId="0" nodeType="afterEffect">
                                  <p:stCondLst>
                                    <p:cond delay="2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4000"/>
                            </p:stCondLst>
                            <p:childTnLst>
                              <p:par>
                                <p:cTn id="18" presetID="2" presetClass="entr" presetSubtype="4" fill="hold" grpId="0" nodeType="afterEffect">
                                  <p:stCondLst>
                                    <p:cond delay="10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5500"/>
                            </p:stCondLst>
                            <p:childTnLst>
                              <p:par>
                                <p:cTn id="23" presetID="2" presetClass="entr" presetSubtype="4" fill="hold" grpId="0" nodeType="afterEffect">
                                  <p:stCondLst>
                                    <p:cond delay="150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7500"/>
                            </p:stCondLst>
                            <p:childTnLst>
                              <p:par>
                                <p:cTn id="28" presetID="9" presetClass="exit" presetSubtype="0" fill="hold" grpId="0" nodeType="afterEffect">
                                  <p:stCondLst>
                                    <p:cond delay="1500"/>
                                  </p:stCondLst>
                                  <p:childTnLst>
                                    <p:animEffect transition="out" filter="dissolv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par>
                          <p:cTn id="31" fill="hold">
                            <p:stCondLst>
                              <p:cond delay="9500"/>
                            </p:stCondLst>
                            <p:childTnLst>
                              <p:par>
                                <p:cTn id="32" presetID="2" presetClass="entr" presetSubtype="4" fill="hold" grpId="0" nodeType="afterEffect">
                                  <p:stCondLst>
                                    <p:cond delay="150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par>
                          <p:cTn id="36" fill="hold">
                            <p:stCondLst>
                              <p:cond delay="11500"/>
                            </p:stCondLst>
                            <p:childTnLst>
                              <p:par>
                                <p:cTn id="37" presetID="2" presetClass="entr" presetSubtype="4" fill="hold" grpId="0" nodeType="afterEffect">
                                  <p:stCondLst>
                                    <p:cond delay="1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par>
                          <p:cTn id="41" fill="hold">
                            <p:stCondLst>
                              <p:cond delay="13500"/>
                            </p:stCondLst>
                            <p:childTnLst>
                              <p:par>
                                <p:cTn id="42" presetID="2" presetClass="entr" presetSubtype="4" fill="hold" grpId="1" nodeType="afterEffect">
                                  <p:stCondLst>
                                    <p:cond delay="150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childTnLst>
                          </p:cTn>
                        </p:par>
                        <p:par>
                          <p:cTn id="46" fill="hold">
                            <p:stCondLst>
                              <p:cond delay="15500"/>
                            </p:stCondLst>
                            <p:childTnLst>
                              <p:par>
                                <p:cTn id="47" presetID="2" presetClass="entr" presetSubtype="4" fill="hold" grpId="0" nodeType="afterEffect">
                                  <p:stCondLst>
                                    <p:cond delay="150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par>
                          <p:cTn id="51" fill="hold">
                            <p:stCondLst>
                              <p:cond delay="17500"/>
                            </p:stCondLst>
                            <p:childTnLst>
                              <p:par>
                                <p:cTn id="52" presetID="2" presetClass="entr" presetSubtype="4" fill="hold" grpId="0" nodeType="afterEffect">
                                  <p:stCondLst>
                                    <p:cond delay="3000"/>
                                  </p:stCondLst>
                                  <p:childTnLst>
                                    <p:set>
                                      <p:cBhvr>
                                        <p:cTn id="53" dur="1" fill="hold">
                                          <p:stCondLst>
                                            <p:cond delay="0"/>
                                          </p:stCondLst>
                                        </p:cTn>
                                        <p:tgtEl>
                                          <p:spTgt spid="3">
                                            <p:txEl>
                                              <p:pRg st="0" end="0"/>
                                            </p:txEl>
                                          </p:spTgt>
                                        </p:tgtEl>
                                        <p:attrNameLst>
                                          <p:attrName>style.visibility</p:attrName>
                                        </p:attrNameLst>
                                      </p:cBhvr>
                                      <p:to>
                                        <p:strVal val="visible"/>
                                      </p:to>
                                    </p:set>
                                    <p:anim calcmode="lin" valueType="num">
                                      <p:cBhvr additive="base">
                                        <p:cTn id="5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p:bldP spid="10" grpId="0" animBg="1"/>
      <p:bldP spid="11" grpId="0" animBg="1"/>
      <p:bldP spid="12" grpId="0"/>
      <p:bldP spid="12" grpId="1"/>
      <p:bldP spid="13" grpId="0" animBg="1"/>
      <p:bldP spid="14" grpId="0" animBg="1"/>
      <p:bldP spid="8" grpId="0" animBg="1"/>
      <p:bldP spid="18"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2880-0561-F74A-AC5C-8904284BEE33}"/>
              </a:ext>
            </a:extLst>
          </p:cNvPr>
          <p:cNvSpPr>
            <a:spLocks noGrp="1"/>
          </p:cNvSpPr>
          <p:nvPr>
            <p:ph type="title"/>
          </p:nvPr>
        </p:nvSpPr>
        <p:spPr>
          <a:xfrm>
            <a:off x="406400" y="557135"/>
            <a:ext cx="11379200" cy="684213"/>
          </a:xfrm>
        </p:spPr>
        <p:txBody>
          <a:bodyPr>
            <a:normAutofit fontScale="90000"/>
          </a:bodyPr>
          <a:lstStyle/>
          <a:p>
            <a:pPr algn="ctr"/>
            <a:r>
              <a:rPr lang="en-US" dirty="0"/>
              <a:t>“Novelty detection,  Anomaly detection and </a:t>
            </a:r>
            <a:br>
              <a:rPr lang="en-US" dirty="0"/>
            </a:br>
            <a:r>
              <a:rPr lang="en-US" dirty="0"/>
              <a:t>detecting “Out of Distribution Sample”</a:t>
            </a:r>
          </a:p>
        </p:txBody>
      </p:sp>
      <p:sp>
        <p:nvSpPr>
          <p:cNvPr id="13" name="TextBox 12">
            <a:extLst>
              <a:ext uri="{FF2B5EF4-FFF2-40B4-BE49-F238E27FC236}">
                <a16:creationId xmlns:a16="http://schemas.microsoft.com/office/drawing/2014/main" id="{5582994E-1B4B-7D45-BE4B-8F33ACD20A44}"/>
              </a:ext>
            </a:extLst>
          </p:cNvPr>
          <p:cNvSpPr txBox="1"/>
          <p:nvPr/>
        </p:nvSpPr>
        <p:spPr>
          <a:xfrm>
            <a:off x="406400" y="1421230"/>
            <a:ext cx="11379200" cy="954107"/>
          </a:xfrm>
          <a:prstGeom prst="rect">
            <a:avLst/>
          </a:prstGeom>
          <a:noFill/>
        </p:spPr>
        <p:txBody>
          <a:bodyPr wrap="square" rtlCol="0">
            <a:spAutoFit/>
          </a:bodyPr>
          <a:lstStyle/>
          <a:p>
            <a:r>
              <a:rPr lang="en-US" sz="2800" dirty="0"/>
              <a:t>Long history and many many papers on the first 2, while the latter is a new term for similar ideas or learning with outliers.   </a:t>
            </a:r>
          </a:p>
        </p:txBody>
      </p:sp>
      <p:sp>
        <p:nvSpPr>
          <p:cNvPr id="17" name="TextBox 16">
            <a:extLst>
              <a:ext uri="{FF2B5EF4-FFF2-40B4-BE49-F238E27FC236}">
                <a16:creationId xmlns:a16="http://schemas.microsoft.com/office/drawing/2014/main" id="{3962AD74-B45E-3941-9086-3828611F7F16}"/>
              </a:ext>
            </a:extLst>
          </p:cNvPr>
          <p:cNvSpPr txBox="1"/>
          <p:nvPr/>
        </p:nvSpPr>
        <p:spPr>
          <a:xfrm>
            <a:off x="177715" y="5389542"/>
            <a:ext cx="11836570" cy="1077218"/>
          </a:xfrm>
          <a:prstGeom prst="rect">
            <a:avLst/>
          </a:prstGeom>
          <a:noFill/>
        </p:spPr>
        <p:txBody>
          <a:bodyPr wrap="square" rtlCol="0">
            <a:spAutoFit/>
          </a:bodyPr>
          <a:lstStyle/>
          <a:p>
            <a:pPr algn="ctr"/>
            <a:r>
              <a:rPr lang="en-US" sz="3200" b="1" dirty="0"/>
              <a:t>Open-Set Recognition ≅ </a:t>
            </a:r>
          </a:p>
          <a:p>
            <a:pPr algn="ctr"/>
            <a:r>
              <a:rPr lang="en-US" sz="3200" b="1" dirty="0"/>
              <a:t>Anomaly/Novelty detection + Multi-class Recognition </a:t>
            </a:r>
          </a:p>
        </p:txBody>
      </p:sp>
      <p:grpSp>
        <p:nvGrpSpPr>
          <p:cNvPr id="4" name="Group 3">
            <a:extLst>
              <a:ext uri="{FF2B5EF4-FFF2-40B4-BE49-F238E27FC236}">
                <a16:creationId xmlns:a16="http://schemas.microsoft.com/office/drawing/2014/main" id="{9D968F15-4CB8-3040-A557-75F3F58B8DA6}"/>
              </a:ext>
            </a:extLst>
          </p:cNvPr>
          <p:cNvGrpSpPr/>
          <p:nvPr/>
        </p:nvGrpSpPr>
        <p:grpSpPr>
          <a:xfrm>
            <a:off x="292057" y="2375337"/>
            <a:ext cx="11607885" cy="2648497"/>
            <a:chOff x="406400" y="1451404"/>
            <a:chExt cx="11607885" cy="2648497"/>
          </a:xfrm>
        </p:grpSpPr>
        <p:sp>
          <p:nvSpPr>
            <p:cNvPr id="14" name="Process 13">
              <a:extLst>
                <a:ext uri="{FF2B5EF4-FFF2-40B4-BE49-F238E27FC236}">
                  <a16:creationId xmlns:a16="http://schemas.microsoft.com/office/drawing/2014/main" id="{065EFB82-1862-7D46-8C58-B69BD81D0950}"/>
                </a:ext>
              </a:extLst>
            </p:cNvPr>
            <p:cNvSpPr/>
            <p:nvPr/>
          </p:nvSpPr>
          <p:spPr>
            <a:xfrm>
              <a:off x="752984" y="2502410"/>
              <a:ext cx="2518347" cy="1221346"/>
            </a:xfrm>
            <a:prstGeom prst="flowChartProcess">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FFFF00"/>
                  </a:solidFill>
                </a:rPr>
                <a:t>Compute Novelty or Anomaly score</a:t>
              </a:r>
            </a:p>
          </p:txBody>
        </p:sp>
        <p:sp>
          <p:nvSpPr>
            <p:cNvPr id="15" name="Decision 14">
              <a:extLst>
                <a:ext uri="{FF2B5EF4-FFF2-40B4-BE49-F238E27FC236}">
                  <a16:creationId xmlns:a16="http://schemas.microsoft.com/office/drawing/2014/main" id="{436AC572-FE43-3840-8680-782A3D264417}"/>
                </a:ext>
              </a:extLst>
            </p:cNvPr>
            <p:cNvSpPr/>
            <p:nvPr/>
          </p:nvSpPr>
          <p:spPr>
            <a:xfrm>
              <a:off x="4050820" y="2457438"/>
              <a:ext cx="2345960" cy="1334743"/>
            </a:xfrm>
            <a:prstGeom prst="flowChartDecisi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Is Outlier?</a:t>
              </a:r>
            </a:p>
          </p:txBody>
        </p:sp>
        <p:sp>
          <p:nvSpPr>
            <p:cNvPr id="16" name="Rounded Rectangle 15">
              <a:extLst>
                <a:ext uri="{FF2B5EF4-FFF2-40B4-BE49-F238E27FC236}">
                  <a16:creationId xmlns:a16="http://schemas.microsoft.com/office/drawing/2014/main" id="{EBAF0981-969F-7A4B-853C-CADB28F46B93}"/>
                </a:ext>
              </a:extLst>
            </p:cNvPr>
            <p:cNvSpPr/>
            <p:nvPr/>
          </p:nvSpPr>
          <p:spPr>
            <a:xfrm>
              <a:off x="7528538" y="2404974"/>
              <a:ext cx="2345960" cy="1387208"/>
            </a:xfrm>
            <a:prstGeom prst="roundRect">
              <a:avLst/>
            </a:prstGeom>
            <a:gradFill flip="none" rotWithShape="1">
              <a:gsLst>
                <a:gs pos="0">
                  <a:schemeClr val="accent4">
                    <a:shade val="63000"/>
                    <a:satMod val="165000"/>
                  </a:schemeClr>
                </a:gs>
                <a:gs pos="59000">
                  <a:schemeClr val="accent4">
                    <a:shade val="58000"/>
                    <a:satMod val="165000"/>
                  </a:schemeClr>
                </a:gs>
                <a:gs pos="85000">
                  <a:schemeClr val="accent4">
                    <a:shade val="30000"/>
                    <a:satMod val="175000"/>
                  </a:schemeClr>
                </a:gs>
                <a:gs pos="100000">
                  <a:schemeClr val="accent4">
                    <a:shade val="15000"/>
                    <a:satMod val="175000"/>
                  </a:schemeClr>
                </a:gs>
              </a:gsLst>
              <a:path path="circle">
                <a:fillToRect l="50000" t="50000" r="50000" b="50000"/>
              </a:path>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b="1" dirty="0">
                  <a:solidFill>
                    <a:schemeClr val="tx1"/>
                  </a:solidFill>
                </a:rPr>
                <a:t>”Closed set” multi-class</a:t>
              </a:r>
            </a:p>
          </p:txBody>
        </p:sp>
        <p:cxnSp>
          <p:nvCxnSpPr>
            <p:cNvPr id="18" name="Straight Arrow Connector 17">
              <a:extLst>
                <a:ext uri="{FF2B5EF4-FFF2-40B4-BE49-F238E27FC236}">
                  <a16:creationId xmlns:a16="http://schemas.microsoft.com/office/drawing/2014/main" id="{00980C57-26D2-8641-8531-718FC5A43486}"/>
                </a:ext>
              </a:extLst>
            </p:cNvPr>
            <p:cNvCxnSpPr>
              <a:cxnSpLocks/>
            </p:cNvCxnSpPr>
            <p:nvPr/>
          </p:nvCxnSpPr>
          <p:spPr>
            <a:xfrm>
              <a:off x="6396780" y="3135745"/>
              <a:ext cx="11317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A5152BD-A1AF-A043-AB73-41613647DDDF}"/>
                </a:ext>
              </a:extLst>
            </p:cNvPr>
            <p:cNvCxnSpPr>
              <a:cxnSpLocks/>
            </p:cNvCxnSpPr>
            <p:nvPr/>
          </p:nvCxnSpPr>
          <p:spPr>
            <a:xfrm>
              <a:off x="9597180" y="3072036"/>
              <a:ext cx="1558977" cy="44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3BD39CA-F1A5-B749-9540-79BDEC6A0F17}"/>
                </a:ext>
              </a:extLst>
            </p:cNvPr>
            <p:cNvSpPr txBox="1"/>
            <p:nvPr/>
          </p:nvSpPr>
          <p:spPr>
            <a:xfrm>
              <a:off x="10168386" y="2610371"/>
              <a:ext cx="987771" cy="461665"/>
            </a:xfrm>
            <a:prstGeom prst="rect">
              <a:avLst/>
            </a:prstGeom>
            <a:noFill/>
          </p:spPr>
          <p:txBody>
            <a:bodyPr wrap="none" rtlCol="0">
              <a:spAutoFit/>
            </a:bodyPr>
            <a:lstStyle/>
            <a:p>
              <a:r>
                <a:rPr lang="en-US" sz="2400" b="1" dirty="0"/>
                <a:t>Label</a:t>
              </a:r>
            </a:p>
          </p:txBody>
        </p:sp>
        <p:cxnSp>
          <p:nvCxnSpPr>
            <p:cNvPr id="26" name="Straight Arrow Connector 25">
              <a:extLst>
                <a:ext uri="{FF2B5EF4-FFF2-40B4-BE49-F238E27FC236}">
                  <a16:creationId xmlns:a16="http://schemas.microsoft.com/office/drawing/2014/main" id="{D9024F38-0935-4A40-B3F0-9B3214906FF5}"/>
                </a:ext>
              </a:extLst>
            </p:cNvPr>
            <p:cNvCxnSpPr>
              <a:cxnSpLocks/>
            </p:cNvCxnSpPr>
            <p:nvPr/>
          </p:nvCxnSpPr>
          <p:spPr>
            <a:xfrm rot="1287542">
              <a:off x="5188331" y="4054931"/>
              <a:ext cx="1558977" cy="44970"/>
            </a:xfrm>
            <a:prstGeom prst="straightConnector1">
              <a:avLst/>
            </a:prstGeom>
            <a:ln>
              <a:tailEnd type="triangle"/>
            </a:ln>
          </p:spPr>
          <p:style>
            <a:lnRef idx="1">
              <a:schemeClr val="accent4"/>
            </a:lnRef>
            <a:fillRef idx="3">
              <a:schemeClr val="accent4"/>
            </a:fillRef>
            <a:effectRef idx="2">
              <a:schemeClr val="accent4"/>
            </a:effectRef>
            <a:fontRef idx="minor">
              <a:schemeClr val="lt1"/>
            </a:fontRef>
          </p:style>
        </p:cxnSp>
        <p:sp>
          <p:nvSpPr>
            <p:cNvPr id="27" name="TextBox 26">
              <a:extLst>
                <a:ext uri="{FF2B5EF4-FFF2-40B4-BE49-F238E27FC236}">
                  <a16:creationId xmlns:a16="http://schemas.microsoft.com/office/drawing/2014/main" id="{5178D0DD-517E-F64E-AC72-8CCD3E8DAC8F}"/>
                </a:ext>
              </a:extLst>
            </p:cNvPr>
            <p:cNvSpPr txBox="1"/>
            <p:nvPr/>
          </p:nvSpPr>
          <p:spPr>
            <a:xfrm rot="1287542">
              <a:off x="5574922" y="3666462"/>
              <a:ext cx="1340432" cy="400110"/>
            </a:xfrm>
            <a:prstGeom prst="rect">
              <a:avLst/>
            </a:prstGeom>
            <a:noFill/>
          </p:spPr>
          <p:txBody>
            <a:bodyPr wrap="none" rtlCol="0">
              <a:spAutoFit/>
            </a:bodyPr>
            <a:lstStyle/>
            <a:p>
              <a:r>
                <a:rPr lang="en-US" sz="2000" b="1" dirty="0"/>
                <a:t>Unknown</a:t>
              </a:r>
            </a:p>
          </p:txBody>
        </p:sp>
        <p:cxnSp>
          <p:nvCxnSpPr>
            <p:cNvPr id="30" name="Straight Arrow Connector 29">
              <a:extLst>
                <a:ext uri="{FF2B5EF4-FFF2-40B4-BE49-F238E27FC236}">
                  <a16:creationId xmlns:a16="http://schemas.microsoft.com/office/drawing/2014/main" id="{13355FD8-1BFB-3543-9802-23CDF8988D5D}"/>
                </a:ext>
              </a:extLst>
            </p:cNvPr>
            <p:cNvCxnSpPr>
              <a:cxnSpLocks/>
              <a:stCxn id="14" idx="3"/>
              <a:endCxn id="15" idx="1"/>
            </p:cNvCxnSpPr>
            <p:nvPr/>
          </p:nvCxnSpPr>
          <p:spPr>
            <a:xfrm>
              <a:off x="3271331" y="3113083"/>
              <a:ext cx="779489" cy="11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9607C2C4-7134-154B-A76E-179BE40404CC}"/>
                </a:ext>
              </a:extLst>
            </p:cNvPr>
            <p:cNvSpPr/>
            <p:nvPr/>
          </p:nvSpPr>
          <p:spPr>
            <a:xfrm>
              <a:off x="406400" y="1451404"/>
              <a:ext cx="11607885" cy="830997"/>
            </a:xfrm>
            <a:prstGeom prst="rect">
              <a:avLst/>
            </a:prstGeom>
          </p:spPr>
          <p:txBody>
            <a:bodyPr wrap="square">
              <a:spAutoFit/>
            </a:bodyPr>
            <a:lstStyle/>
            <a:p>
              <a:r>
                <a:rPr lang="en-US" sz="2400" dirty="0"/>
                <a:t> Does NOT directly address “open set recognition” but  can be used in sequence to address OSR. However, rarely is open set recognition  part of evaluation evaluation. </a:t>
              </a:r>
            </a:p>
          </p:txBody>
        </p:sp>
      </p:grpSp>
    </p:spTree>
    <p:extLst>
      <p:ext uri="{BB962C8B-B14F-4D97-AF65-F5344CB8AC3E}">
        <p14:creationId xmlns:p14="http://schemas.microsoft.com/office/powerpoint/2010/main" val="178359217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6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6500"/>
                            </p:stCondLst>
                            <p:childTnLst>
                              <p:par>
                                <p:cTn id="10" presetID="2" presetClass="entr" presetSubtype="4" fill="hold" grpId="0" nodeType="afterEffect">
                                  <p:stCondLst>
                                    <p:cond delay="600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a:extLst>
              <a:ext uri="{FF2B5EF4-FFF2-40B4-BE49-F238E27FC236}">
                <a16:creationId xmlns:a16="http://schemas.microsoft.com/office/drawing/2014/main" id="{CF5BEDCF-FD4F-DE45-9FC9-CA086E554A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191000"/>
            <a:ext cx="41148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Content Placeholder 6">
            <a:extLst>
              <a:ext uri="{FF2B5EF4-FFF2-40B4-BE49-F238E27FC236}">
                <a16:creationId xmlns:a16="http://schemas.microsoft.com/office/drawing/2014/main" id="{3D33884B-47A7-2046-8FB2-A10C1F93E554}"/>
              </a:ext>
            </a:extLst>
          </p:cNvPr>
          <p:cNvSpPr>
            <a:spLocks noGrp="1"/>
          </p:cNvSpPr>
          <p:nvPr>
            <p:ph idx="1"/>
          </p:nvPr>
        </p:nvSpPr>
        <p:spPr>
          <a:xfrm>
            <a:off x="1981200" y="1173163"/>
            <a:ext cx="4419600" cy="4525962"/>
          </a:xfrm>
        </p:spPr>
        <p:txBody>
          <a:bodyPr/>
          <a:lstStyle/>
          <a:p>
            <a:r>
              <a:rPr lang="en-US" altLang="en-US" sz="2800">
                <a:ea typeface="ＭＳ Ｐゴシック" panose="020B0600070205080204" pitchFamily="34" charset="-128"/>
              </a:rPr>
              <a:t>Classic machine learning presumes all classes known and classifies all of feature space.</a:t>
            </a:r>
          </a:p>
        </p:txBody>
      </p:sp>
      <p:grpSp>
        <p:nvGrpSpPr>
          <p:cNvPr id="6" name="Group 5">
            <a:extLst>
              <a:ext uri="{FF2B5EF4-FFF2-40B4-BE49-F238E27FC236}">
                <a16:creationId xmlns:a16="http://schemas.microsoft.com/office/drawing/2014/main" id="{04745A07-DDBB-864F-9FD4-97578582159B}"/>
              </a:ext>
            </a:extLst>
          </p:cNvPr>
          <p:cNvGrpSpPr>
            <a:grpSpLocks/>
          </p:cNvGrpSpPr>
          <p:nvPr/>
        </p:nvGrpSpPr>
        <p:grpSpPr bwMode="auto">
          <a:xfrm>
            <a:off x="1828801" y="1471613"/>
            <a:ext cx="8353425" cy="5334000"/>
            <a:chOff x="304800" y="1471077"/>
            <a:chExt cx="8353182" cy="5334000"/>
          </a:xfrm>
        </p:grpSpPr>
        <p:pic>
          <p:nvPicPr>
            <p:cNvPr id="17416" name="Picture 8">
              <a:extLst>
                <a:ext uri="{FF2B5EF4-FFF2-40B4-BE49-F238E27FC236}">
                  <a16:creationId xmlns:a16="http://schemas.microsoft.com/office/drawing/2014/main" id="{50C9B212-3513-0442-A272-4DAF9D71C4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8796" y="1471077"/>
              <a:ext cx="3889186"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7C5C8C5C-3CC0-DB42-ABED-6E7D663B1DC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038600"/>
              <a:ext cx="4368114"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77B08350-04C5-9E4E-A7DF-6E49AECBF5A2}"/>
              </a:ext>
            </a:extLst>
          </p:cNvPr>
          <p:cNvGrpSpPr>
            <a:grpSpLocks/>
          </p:cNvGrpSpPr>
          <p:nvPr/>
        </p:nvGrpSpPr>
        <p:grpSpPr bwMode="auto">
          <a:xfrm>
            <a:off x="2005014" y="1331349"/>
            <a:ext cx="8177212" cy="2704587"/>
            <a:chOff x="432639" y="1471077"/>
            <a:chExt cx="8176222" cy="2704131"/>
          </a:xfrm>
        </p:grpSpPr>
        <p:pic>
          <p:nvPicPr>
            <p:cNvPr id="17414" name="Picture 11">
              <a:extLst>
                <a:ext uri="{FF2B5EF4-FFF2-40B4-BE49-F238E27FC236}">
                  <a16:creationId xmlns:a16="http://schemas.microsoft.com/office/drawing/2014/main" id="{40ED43DB-3B63-0448-A843-46AB615C95C5}"/>
                </a:ext>
              </a:extLst>
            </p:cNvPr>
            <p:cNvPicPr>
              <a:picLocks noChangeAspect="1"/>
            </p:cNvPicPr>
            <p:nvPr/>
          </p:nvPicPr>
          <p:blipFill rotWithShape="1">
            <a:blip r:embed="rId6">
              <a:extLst>
                <a:ext uri="{28A0092B-C50C-407E-A947-70E740481C1C}">
                  <a14:useLocalDpi xmlns:a14="http://schemas.microsoft.com/office/drawing/2010/main" val="0"/>
                </a:ext>
              </a:extLst>
            </a:blip>
            <a:srcRect b="8894"/>
            <a:stretch/>
          </p:blipFill>
          <p:spPr bwMode="auto">
            <a:xfrm>
              <a:off x="4724401" y="1471077"/>
              <a:ext cx="3884460" cy="2704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2">
              <a:extLst>
                <a:ext uri="{FF2B5EF4-FFF2-40B4-BE49-F238E27FC236}">
                  <a16:creationId xmlns:a16="http://schemas.microsoft.com/office/drawing/2014/main" id="{58ABC796-4668-6149-B28D-1B1F1C9C2A8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2639" y="1524000"/>
              <a:ext cx="4139361" cy="216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7">
            <a:extLst>
              <a:ext uri="{FF2B5EF4-FFF2-40B4-BE49-F238E27FC236}">
                <a16:creationId xmlns:a16="http://schemas.microsoft.com/office/drawing/2014/main" id="{48CFB81B-983D-634C-B816-DC207E4FE0CD}"/>
              </a:ext>
            </a:extLst>
          </p:cNvPr>
          <p:cNvSpPr>
            <a:spLocks noGrp="1"/>
          </p:cNvSpPr>
          <p:nvPr>
            <p:ph type="title"/>
          </p:nvPr>
        </p:nvSpPr>
        <p:spPr>
          <a:xfrm>
            <a:off x="1981200" y="239714"/>
            <a:ext cx="8229600" cy="750887"/>
          </a:xfrm>
        </p:spPr>
        <p:txBody>
          <a:bodyPr vert="horz" wrap="square" lIns="91440" tIns="45720" rIns="91440" bIns="45720" numCol="1" anchor="b" anchorCtr="0" compatLnSpc="1">
            <a:prstTxWarp prst="textNoShape">
              <a:avLst/>
            </a:prstTxWarp>
            <a:normAutofit/>
          </a:bodyPr>
          <a:lstStyle/>
          <a:p>
            <a:pPr algn="ctr"/>
            <a:r>
              <a:rPr lang="en-US" altLang="en-US" cap="none" dirty="0">
                <a:effectLst>
                  <a:outerShdw blurRad="38100" dist="38100" dir="2700000" algn="tl">
                    <a:srgbClr val="C0C0C0"/>
                  </a:outerShdw>
                </a:effectLst>
                <a:ea typeface="ＭＳ Ｐゴシック" panose="020B0600070205080204" pitchFamily="34" charset="-128"/>
              </a:rPr>
              <a:t>Thresholding vs Open Set</a:t>
            </a:r>
          </a:p>
        </p:txBody>
      </p:sp>
    </p:spTree>
    <p:custDataLst>
      <p:tags r:id="rId1"/>
    </p:custDataLst>
    <p:extLst>
      <p:ext uri="{BB962C8B-B14F-4D97-AF65-F5344CB8AC3E}">
        <p14:creationId xmlns:p14="http://schemas.microsoft.com/office/powerpoint/2010/main" val="3090914976"/>
      </p:ext>
    </p:extLst>
  </p:cSld>
  <p:clrMapOvr>
    <a:masterClrMapping/>
  </p:clrMapOvr>
  <mc:AlternateContent xmlns:mc="http://schemas.openxmlformats.org/markup-compatibility/2006">
    <mc:Choice xmlns:p14="http://schemas.microsoft.com/office/powerpoint/2010/main" Requires="p14">
      <p:transition spd="slow" p14:dur="2000" advTm="34000"/>
    </mc:Choice>
    <mc:Fallback>
      <p:transition spd="slow" advTm="34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4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nodeType="withGroup">
                            <p:stCondLst>
                              <p:cond delay="4500"/>
                            </p:stCondLst>
                            <p:childTnLst>
                              <p:par>
                                <p:cTn id="10" presetID="2" presetClass="entr" presetSubtype="4" fill="hold" nodeType="afterEffect">
                                  <p:stCondLst>
                                    <p:cond delay="15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C05D1-613A-A540-A2A4-4E3C8150E90C}"/>
              </a:ext>
            </a:extLst>
          </p:cNvPr>
          <p:cNvSpPr>
            <a:spLocks noGrp="1"/>
          </p:cNvSpPr>
          <p:nvPr>
            <p:ph type="title"/>
          </p:nvPr>
        </p:nvSpPr>
        <p:spPr>
          <a:xfrm>
            <a:off x="406400" y="307600"/>
            <a:ext cx="11379200" cy="901268"/>
          </a:xfrm>
        </p:spPr>
        <p:txBody>
          <a:bodyPr>
            <a:normAutofit/>
          </a:bodyPr>
          <a:lstStyle/>
          <a:p>
            <a:pPr algn="ctr"/>
            <a:r>
              <a:rPr lang="en-US" sz="4800" dirty="0"/>
              <a:t>Compact Abating Probability</a:t>
            </a:r>
          </a:p>
        </p:txBody>
      </p:sp>
      <p:pic>
        <p:nvPicPr>
          <p:cNvPr id="4" name="Content Placeholder 3">
            <a:extLst>
              <a:ext uri="{FF2B5EF4-FFF2-40B4-BE49-F238E27FC236}">
                <a16:creationId xmlns:a16="http://schemas.microsoft.com/office/drawing/2014/main" id="{A7FBEC5F-67A5-3A48-8C64-54292F5BBACB}"/>
              </a:ext>
            </a:extLst>
          </p:cNvPr>
          <p:cNvPicPr>
            <a:picLocks noGrp="1" noChangeAspect="1"/>
          </p:cNvPicPr>
          <p:nvPr>
            <p:ph sz="quarter" idx="1"/>
          </p:nvPr>
        </p:nvPicPr>
        <p:blipFill rotWithShape="1">
          <a:blip r:embed="rId2"/>
          <a:srcRect t="19076"/>
          <a:stretch/>
        </p:blipFill>
        <p:spPr>
          <a:xfrm>
            <a:off x="0" y="1611824"/>
            <a:ext cx="12352312" cy="3378630"/>
          </a:xfrm>
          <a:prstGeom prst="rect">
            <a:avLst/>
          </a:prstGeom>
        </p:spPr>
      </p:pic>
      <p:sp>
        <p:nvSpPr>
          <p:cNvPr id="5" name="Rectangle 4">
            <a:extLst>
              <a:ext uri="{FF2B5EF4-FFF2-40B4-BE49-F238E27FC236}">
                <a16:creationId xmlns:a16="http://schemas.microsoft.com/office/drawing/2014/main" id="{D02F5D8B-4C97-D742-B096-EFEA0C06E6A7}"/>
              </a:ext>
            </a:extLst>
          </p:cNvPr>
          <p:cNvSpPr/>
          <p:nvPr/>
        </p:nvSpPr>
        <p:spPr>
          <a:xfrm>
            <a:off x="1343186" y="5393410"/>
            <a:ext cx="10234048" cy="523220"/>
          </a:xfrm>
          <a:prstGeom prst="rect">
            <a:avLst/>
          </a:prstGeom>
        </p:spPr>
        <p:txBody>
          <a:bodyPr wrap="square">
            <a:spAutoFit/>
          </a:bodyPr>
          <a:lstStyle/>
          <a:p>
            <a:r>
              <a:rPr lang="en-US" sz="2800" dirty="0"/>
              <a:t>W-SVM ~= </a:t>
            </a:r>
            <a:r>
              <a:rPr lang="en-US" sz="2800" dirty="0" err="1"/>
              <a:t>OneClassRBF</a:t>
            </a:r>
            <a:r>
              <a:rPr lang="en-US" sz="2800" dirty="0"/>
              <a:t> * (EVT scaled) Binary RBF SVM </a:t>
            </a:r>
          </a:p>
        </p:txBody>
      </p:sp>
    </p:spTree>
    <p:extLst>
      <p:ext uri="{BB962C8B-B14F-4D97-AF65-F5344CB8AC3E}">
        <p14:creationId xmlns:p14="http://schemas.microsoft.com/office/powerpoint/2010/main" val="1326600070"/>
      </p:ext>
    </p:extLst>
  </p:cSld>
  <p:clrMapOvr>
    <a:masterClrMapping/>
  </p:clrMapOvr>
  <mc:AlternateContent xmlns:mc="http://schemas.openxmlformats.org/markup-compatibility/2006">
    <mc:Choice xmlns:p14="http://schemas.microsoft.com/office/powerpoint/2010/main" Requires="p14">
      <p:transition spd="slow" p14:dur="2000" advTm="27000"/>
    </mc:Choice>
    <mc:Fallback>
      <p:transition spd="slow" advTm="2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5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97A1-F107-3449-AF20-B14E48CF4698}"/>
              </a:ext>
            </a:extLst>
          </p:cNvPr>
          <p:cNvSpPr>
            <a:spLocks noGrp="1"/>
          </p:cNvSpPr>
          <p:nvPr>
            <p:ph type="title"/>
          </p:nvPr>
        </p:nvSpPr>
        <p:spPr/>
        <p:txBody>
          <a:bodyPr>
            <a:normAutofit/>
          </a:bodyPr>
          <a:lstStyle/>
          <a:p>
            <a:r>
              <a:rPr lang="en-US" dirty="0"/>
              <a:t>There are many problem variants and Solutions</a:t>
            </a:r>
          </a:p>
        </p:txBody>
      </p:sp>
      <p:sp>
        <p:nvSpPr>
          <p:cNvPr id="3" name="Content Placeholder 2">
            <a:extLst>
              <a:ext uri="{FF2B5EF4-FFF2-40B4-BE49-F238E27FC236}">
                <a16:creationId xmlns:a16="http://schemas.microsoft.com/office/drawing/2014/main" id="{F10224A9-EFFB-5A47-9758-84E1754E2C00}"/>
              </a:ext>
            </a:extLst>
          </p:cNvPr>
          <p:cNvSpPr>
            <a:spLocks noGrp="1"/>
          </p:cNvSpPr>
          <p:nvPr>
            <p:ph sz="quarter" idx="1"/>
          </p:nvPr>
        </p:nvSpPr>
        <p:spPr>
          <a:xfrm>
            <a:off x="440266" y="876300"/>
            <a:ext cx="11473437" cy="5635752"/>
          </a:xfrm>
        </p:spPr>
        <p:txBody>
          <a:bodyPr/>
          <a:lstStyle/>
          <a:p>
            <a:r>
              <a:rPr lang="en-US" dirty="0"/>
              <a:t>It can be a part of zero/few shot learning</a:t>
            </a:r>
          </a:p>
          <a:p>
            <a:pPr lvl="1">
              <a:spcBef>
                <a:spcPts val="0"/>
              </a:spcBef>
            </a:pPr>
            <a:r>
              <a:rPr lang="en-US" sz="2400" dirty="0"/>
              <a:t>Xian, Y.; Lampert, C. H.; Schiele, B.; and </a:t>
            </a:r>
            <a:r>
              <a:rPr lang="en-US" sz="2400" dirty="0" err="1"/>
              <a:t>Akata</a:t>
            </a:r>
            <a:r>
              <a:rPr lang="en-US" sz="2400" dirty="0"/>
              <a:t>, Z. 2018. Zero- shot learning-A comprehensive evaluation of the good, the bad and the ugly. </a:t>
            </a:r>
            <a:r>
              <a:rPr lang="en-US" sz="2400" i="1" dirty="0"/>
              <a:t>IEEE TPAMI 2018</a:t>
            </a:r>
            <a:r>
              <a:rPr lang="en-US" sz="2400" dirty="0"/>
              <a:t>. </a:t>
            </a:r>
          </a:p>
          <a:p>
            <a:r>
              <a:rPr lang="en-US" dirty="0"/>
              <a:t>Or Open set clustering/incremental with no labels </a:t>
            </a:r>
          </a:p>
          <a:p>
            <a:pPr lvl="1">
              <a:spcBef>
                <a:spcPts val="0"/>
              </a:spcBef>
            </a:pPr>
            <a:r>
              <a:rPr lang="en-US" sz="2400" dirty="0"/>
              <a:t> Active Sampling for Open-Set Classification without Initial Annotation Z-Y. Liu and S.-J Huang AAA19 (</a:t>
            </a:r>
            <a:r>
              <a:rPr lang="en-US" sz="2000" dirty="0"/>
              <a:t>Tech Session 1: Weakly Supervised Learning 1 Thu 2-3:30, Coral Ballroom 3-5)</a:t>
            </a:r>
          </a:p>
          <a:p>
            <a:r>
              <a:rPr lang="en-US" sz="2800" dirty="0"/>
              <a:t>Problems where you have to predict scores on unseen data, e.g.</a:t>
            </a:r>
          </a:p>
          <a:p>
            <a:pPr lvl="1">
              <a:spcBef>
                <a:spcPts val="0"/>
              </a:spcBef>
            </a:pPr>
            <a:r>
              <a:rPr lang="en-US" sz="2400" dirty="0"/>
              <a:t>  “An Open-World Extension to Knowledge Graph Completion Models”  H. Shah et al AAAI 19 (Tech Session 3: Thu 10:25-11:25, Coral 2)</a:t>
            </a:r>
          </a:p>
          <a:p>
            <a:pPr marL="319088" lvl="1" indent="0">
              <a:spcBef>
                <a:spcPts val="0"/>
              </a:spcBef>
              <a:buNone/>
            </a:pPr>
            <a:br>
              <a:rPr lang="en-US" dirty="0"/>
            </a:br>
            <a:endParaRPr lang="en-US" dirty="0"/>
          </a:p>
          <a:p>
            <a:endParaRPr lang="en-US" dirty="0"/>
          </a:p>
          <a:p>
            <a:endParaRPr lang="en-US" dirty="0"/>
          </a:p>
        </p:txBody>
      </p:sp>
    </p:spTree>
    <p:extLst>
      <p:ext uri="{BB962C8B-B14F-4D97-AF65-F5344CB8AC3E}">
        <p14:creationId xmlns:p14="http://schemas.microsoft.com/office/powerpoint/2010/main" val="75013439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mechanical-turk.jpg">
            <a:extLst>
              <a:ext uri="{FF2B5EF4-FFF2-40B4-BE49-F238E27FC236}">
                <a16:creationId xmlns:a16="http://schemas.microsoft.com/office/drawing/2014/main" id="{F9D477AC-9F6E-AB49-8883-BF79F95B6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829" y="1161541"/>
            <a:ext cx="1726213" cy="1185333"/>
          </a:xfrm>
          <a:prstGeom prst="rect">
            <a:avLst/>
          </a:prstGeom>
        </p:spPr>
      </p:pic>
      <p:graphicFrame>
        <p:nvGraphicFramePr>
          <p:cNvPr id="58" name="Diagram 57">
            <a:extLst>
              <a:ext uri="{FF2B5EF4-FFF2-40B4-BE49-F238E27FC236}">
                <a16:creationId xmlns:a16="http://schemas.microsoft.com/office/drawing/2014/main" id="{273948DE-5E73-384D-B4FF-14646AC97E77}"/>
              </a:ext>
            </a:extLst>
          </p:cNvPr>
          <p:cNvGraphicFramePr/>
          <p:nvPr>
            <p:extLst>
              <p:ext uri="{D42A27DB-BD31-4B8C-83A1-F6EECF244321}">
                <p14:modId xmlns:p14="http://schemas.microsoft.com/office/powerpoint/2010/main" val="1785321456"/>
              </p:ext>
            </p:extLst>
          </p:nvPr>
        </p:nvGraphicFramePr>
        <p:xfrm>
          <a:off x="0" y="1018621"/>
          <a:ext cx="14827516" cy="3887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9" name="Rectangle 58">
            <a:extLst>
              <a:ext uri="{FF2B5EF4-FFF2-40B4-BE49-F238E27FC236}">
                <a16:creationId xmlns:a16="http://schemas.microsoft.com/office/drawing/2014/main" id="{9BDE0707-EF32-8C43-9B52-1BD8688C25B5}"/>
              </a:ext>
            </a:extLst>
          </p:cNvPr>
          <p:cNvSpPr/>
          <p:nvPr/>
        </p:nvSpPr>
        <p:spPr>
          <a:xfrm>
            <a:off x="9037825" y="2002710"/>
            <a:ext cx="471714" cy="27819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29"/>
          </a:p>
        </p:txBody>
      </p:sp>
      <p:sp>
        <p:nvSpPr>
          <p:cNvPr id="60" name="Rounded Rectangle 59">
            <a:extLst>
              <a:ext uri="{FF2B5EF4-FFF2-40B4-BE49-F238E27FC236}">
                <a16:creationId xmlns:a16="http://schemas.microsoft.com/office/drawing/2014/main" id="{9F2E6E3D-1596-7743-A879-89E37F145F5D}"/>
              </a:ext>
            </a:extLst>
          </p:cNvPr>
          <p:cNvSpPr/>
          <p:nvPr/>
        </p:nvSpPr>
        <p:spPr>
          <a:xfrm>
            <a:off x="105321" y="3077641"/>
            <a:ext cx="2134352" cy="2036493"/>
          </a:xfrm>
          <a:prstGeom prst="roundRect">
            <a:avLst>
              <a:gd name="adj" fmla="val 10000"/>
            </a:avLst>
          </a:prstGeom>
          <a:ln/>
        </p:spPr>
        <p:style>
          <a:lnRef idx="0">
            <a:schemeClr val="dk1"/>
          </a:lnRef>
          <a:fillRef idx="3">
            <a:schemeClr val="dk1"/>
          </a:fillRef>
          <a:effectRef idx="3">
            <a:schemeClr val="dk1"/>
          </a:effectRef>
          <a:fontRef idx="minor">
            <a:schemeClr val="lt1"/>
          </a:fontRef>
        </p:style>
        <p:txBody>
          <a:bodyPr/>
          <a:lstStyle/>
          <a:p>
            <a:pPr algn="ctr"/>
            <a:r>
              <a:rPr lang="en-US" sz="3048" b="1" dirty="0" err="1">
                <a:solidFill>
                  <a:srgbClr val="FFFF00"/>
                </a:solidFill>
              </a:rPr>
              <a:t>OpenSet</a:t>
            </a:r>
            <a:r>
              <a:rPr lang="en-US" sz="3048" b="1" dirty="0">
                <a:solidFill>
                  <a:srgbClr val="FFFF00"/>
                </a:solidFill>
              </a:rPr>
              <a:t> Network Feature Training</a:t>
            </a:r>
          </a:p>
        </p:txBody>
      </p:sp>
      <p:cxnSp>
        <p:nvCxnSpPr>
          <p:cNvPr id="62" name="Straight Arrow Connector 61">
            <a:extLst>
              <a:ext uri="{FF2B5EF4-FFF2-40B4-BE49-F238E27FC236}">
                <a16:creationId xmlns:a16="http://schemas.microsoft.com/office/drawing/2014/main" id="{20A07E83-3DD0-B044-9229-D5EB42DA791C}"/>
              </a:ext>
            </a:extLst>
          </p:cNvPr>
          <p:cNvCxnSpPr>
            <a:cxnSpLocks/>
          </p:cNvCxnSpPr>
          <p:nvPr/>
        </p:nvCxnSpPr>
        <p:spPr>
          <a:xfrm>
            <a:off x="2239673" y="4045687"/>
            <a:ext cx="323645" cy="0"/>
          </a:xfrm>
          <a:prstGeom prst="straightConnector1">
            <a:avLst/>
          </a:prstGeom>
          <a:ln w="76200" cmpd="tri">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3" name="Striped Right Arrow 62">
            <a:extLst>
              <a:ext uri="{FF2B5EF4-FFF2-40B4-BE49-F238E27FC236}">
                <a16:creationId xmlns:a16="http://schemas.microsoft.com/office/drawing/2014/main" id="{068D9B51-BBCD-2649-B656-EE721B63A60D}"/>
              </a:ext>
            </a:extLst>
          </p:cNvPr>
          <p:cNvSpPr/>
          <p:nvPr/>
        </p:nvSpPr>
        <p:spPr>
          <a:xfrm rot="5400000">
            <a:off x="3117044" y="4762827"/>
            <a:ext cx="2191116" cy="1811510"/>
          </a:xfrm>
          <a:prstGeom prst="stripedRightArrow">
            <a:avLst/>
          </a:prstGeom>
          <a:solidFill>
            <a:srgbClr val="03A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29" dirty="0">
                <a:solidFill>
                  <a:schemeClr val="bg1"/>
                </a:solidFill>
              </a:rPr>
              <a:t>Class Label</a:t>
            </a:r>
          </a:p>
        </p:txBody>
      </p:sp>
      <p:sp>
        <p:nvSpPr>
          <p:cNvPr id="64" name="TextBox 63">
            <a:extLst>
              <a:ext uri="{FF2B5EF4-FFF2-40B4-BE49-F238E27FC236}">
                <a16:creationId xmlns:a16="http://schemas.microsoft.com/office/drawing/2014/main" id="{BD042108-066C-1044-BD88-63D1F4EB3E9A}"/>
              </a:ext>
            </a:extLst>
          </p:cNvPr>
          <p:cNvSpPr txBox="1"/>
          <p:nvPr/>
        </p:nvSpPr>
        <p:spPr>
          <a:xfrm>
            <a:off x="12401425" y="1656632"/>
            <a:ext cx="3321410" cy="620042"/>
          </a:xfrm>
          <a:prstGeom prst="rect">
            <a:avLst/>
          </a:prstGeom>
          <a:solidFill>
            <a:schemeClr val="bg1"/>
          </a:solidFill>
          <a:ln>
            <a:noFill/>
          </a:ln>
        </p:spPr>
        <p:txBody>
          <a:bodyPr wrap="square" rtlCol="0">
            <a:spAutoFit/>
          </a:bodyPr>
          <a:lstStyle/>
          <a:p>
            <a:endParaRPr lang="en-US" sz="3429" dirty="0"/>
          </a:p>
        </p:txBody>
      </p:sp>
      <p:sp>
        <p:nvSpPr>
          <p:cNvPr id="69" name="TextBox 68">
            <a:extLst>
              <a:ext uri="{FF2B5EF4-FFF2-40B4-BE49-F238E27FC236}">
                <a16:creationId xmlns:a16="http://schemas.microsoft.com/office/drawing/2014/main" id="{111DD285-1C69-8B4B-9818-B1BA02C18435}"/>
              </a:ext>
            </a:extLst>
          </p:cNvPr>
          <p:cNvSpPr txBox="1"/>
          <p:nvPr/>
        </p:nvSpPr>
        <p:spPr>
          <a:xfrm>
            <a:off x="6799428" y="4273971"/>
            <a:ext cx="2020105" cy="620042"/>
          </a:xfrm>
          <a:prstGeom prst="rect">
            <a:avLst/>
          </a:prstGeom>
          <a:noFill/>
        </p:spPr>
        <p:txBody>
          <a:bodyPr wrap="none" rtlCol="0">
            <a:spAutoFit/>
          </a:bodyPr>
          <a:lstStyle/>
          <a:p>
            <a:r>
              <a:rPr lang="en-US" sz="3429" dirty="0"/>
              <a:t>Unknown</a:t>
            </a:r>
          </a:p>
        </p:txBody>
      </p:sp>
      <p:sp>
        <p:nvSpPr>
          <p:cNvPr id="2" name="TextBox 1">
            <a:extLst>
              <a:ext uri="{FF2B5EF4-FFF2-40B4-BE49-F238E27FC236}">
                <a16:creationId xmlns:a16="http://schemas.microsoft.com/office/drawing/2014/main" id="{D0371B67-0B20-E643-9330-64A3AEC32930}"/>
              </a:ext>
            </a:extLst>
          </p:cNvPr>
          <p:cNvSpPr txBox="1"/>
          <p:nvPr/>
        </p:nvSpPr>
        <p:spPr>
          <a:xfrm>
            <a:off x="9410383" y="6213526"/>
            <a:ext cx="2595582" cy="369332"/>
          </a:xfrm>
          <a:prstGeom prst="rect">
            <a:avLst/>
          </a:prstGeom>
          <a:noFill/>
        </p:spPr>
        <p:txBody>
          <a:bodyPr wrap="none" rtlCol="0">
            <a:spAutoFit/>
          </a:bodyPr>
          <a:lstStyle/>
          <a:p>
            <a:r>
              <a:rPr lang="en-US" dirty="0"/>
              <a:t>Bendale-Boult CVPR15</a:t>
            </a:r>
          </a:p>
        </p:txBody>
      </p:sp>
      <p:sp>
        <p:nvSpPr>
          <p:cNvPr id="3" name="TextBox 2">
            <a:extLst>
              <a:ext uri="{FF2B5EF4-FFF2-40B4-BE49-F238E27FC236}">
                <a16:creationId xmlns:a16="http://schemas.microsoft.com/office/drawing/2014/main" id="{9DD73B1E-114F-0244-A639-0F66D0237879}"/>
              </a:ext>
            </a:extLst>
          </p:cNvPr>
          <p:cNvSpPr txBox="1"/>
          <p:nvPr/>
        </p:nvSpPr>
        <p:spPr>
          <a:xfrm>
            <a:off x="3005276" y="-22447"/>
            <a:ext cx="6032549" cy="830997"/>
          </a:xfrm>
          <a:prstGeom prst="rect">
            <a:avLst/>
          </a:prstGeom>
          <a:noFill/>
        </p:spPr>
        <p:txBody>
          <a:bodyPr wrap="none" rtlCol="0">
            <a:spAutoFit/>
          </a:bodyPr>
          <a:lstStyle/>
          <a:p>
            <a:r>
              <a:rPr lang="en-US" sz="4800" dirty="0"/>
              <a:t>Open World Learning</a:t>
            </a:r>
          </a:p>
        </p:txBody>
      </p:sp>
      <p:sp>
        <p:nvSpPr>
          <p:cNvPr id="7" name="Curved Left Arrow 6">
            <a:extLst>
              <a:ext uri="{FF2B5EF4-FFF2-40B4-BE49-F238E27FC236}">
                <a16:creationId xmlns:a16="http://schemas.microsoft.com/office/drawing/2014/main" id="{402C617C-654E-4649-A78B-F9D78FDC1E34}"/>
              </a:ext>
            </a:extLst>
          </p:cNvPr>
          <p:cNvSpPr/>
          <p:nvPr/>
        </p:nvSpPr>
        <p:spPr>
          <a:xfrm rot="5041085">
            <a:off x="5235151" y="721889"/>
            <a:ext cx="2095781" cy="10057443"/>
          </a:xfrm>
          <a:prstGeom prst="curvedLef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Curved Left Arrow 20">
            <a:extLst>
              <a:ext uri="{FF2B5EF4-FFF2-40B4-BE49-F238E27FC236}">
                <a16:creationId xmlns:a16="http://schemas.microsoft.com/office/drawing/2014/main" id="{C8C93FC9-CD0F-8F45-A694-E45CA3359990}"/>
              </a:ext>
            </a:extLst>
          </p:cNvPr>
          <p:cNvSpPr/>
          <p:nvPr/>
        </p:nvSpPr>
        <p:spPr>
          <a:xfrm rot="5041085">
            <a:off x="7054249" y="2354843"/>
            <a:ext cx="2095781" cy="6268660"/>
          </a:xfrm>
          <a:prstGeom prst="curvedLeftArrow">
            <a:avLst/>
          </a:prstGeom>
          <a:solidFill>
            <a:srgbClr val="D883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Process 15">
            <a:extLst>
              <a:ext uri="{FF2B5EF4-FFF2-40B4-BE49-F238E27FC236}">
                <a16:creationId xmlns:a16="http://schemas.microsoft.com/office/drawing/2014/main" id="{E7525885-9113-F340-B9A7-73764E90335C}"/>
              </a:ext>
            </a:extLst>
          </p:cNvPr>
          <p:cNvSpPr/>
          <p:nvPr/>
        </p:nvSpPr>
        <p:spPr>
          <a:xfrm>
            <a:off x="5954776" y="810864"/>
            <a:ext cx="6270885" cy="3454130"/>
          </a:xfrm>
          <a:prstGeom prst="flowChartProcess">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706373193"/>
      </p:ext>
    </p:extLst>
  </p:cSld>
  <p:clrMapOvr>
    <a:masterClrMapping/>
  </p:clrMapOvr>
  <mc:AlternateContent xmlns:mc="http://schemas.openxmlformats.org/markup-compatibility/2006">
    <mc:Choice xmlns:p14="http://schemas.microsoft.com/office/powerpoint/2010/main" Requires="p14">
      <p:transition spd="slow" p14:dur="2000" advTm="45000"/>
    </mc:Choice>
    <mc:Fallback>
      <p:transition spd="slow" advTm="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grpId="0" nodeType="afterEffect">
                                  <p:stCondLst>
                                    <p:cond delay="10000"/>
                                  </p:stCondLst>
                                  <p:childTnLst>
                                    <p:anim calcmode="lin" valueType="num">
                                      <p:cBhvr additive="base">
                                        <p:cTn id="6" dur="500"/>
                                        <p:tgtEl>
                                          <p:spTgt spid="16"/>
                                        </p:tgtEl>
                                        <p:attrNameLst>
                                          <p:attrName>ppt_x</p:attrName>
                                        </p:attrNameLst>
                                      </p:cBhvr>
                                      <p:tavLst>
                                        <p:tav tm="0">
                                          <p:val>
                                            <p:strVal val="ppt_x"/>
                                          </p:val>
                                        </p:tav>
                                        <p:tav tm="100000">
                                          <p:val>
                                            <p:strVal val="ppt_x"/>
                                          </p:val>
                                        </p:tav>
                                      </p:tavLst>
                                    </p:anim>
                                    <p:anim calcmode="lin" valueType="num">
                                      <p:cBhvr additive="base">
                                        <p:cTn id="7" dur="500"/>
                                        <p:tgtEl>
                                          <p:spTgt spid="16"/>
                                        </p:tgtEl>
                                        <p:attrNameLst>
                                          <p:attrName>ppt_y</p:attrName>
                                        </p:attrNameLst>
                                      </p:cBhvr>
                                      <p:tavLst>
                                        <p:tav tm="0">
                                          <p:val>
                                            <p:strVal val="ppt_y"/>
                                          </p:val>
                                        </p:tav>
                                        <p:tav tm="100000">
                                          <p:val>
                                            <p:strVal val="1+ppt_h/2"/>
                                          </p:val>
                                        </p:tav>
                                      </p:tavLst>
                                    </p:anim>
                                    <p:set>
                                      <p:cBhvr>
                                        <p:cTn id="8" dur="1" fill="hold">
                                          <p:stCondLst>
                                            <p:cond delay="499"/>
                                          </p:stCondLst>
                                        </p:cTn>
                                        <p:tgtEl>
                                          <p:spTgt spid="16"/>
                                        </p:tgtEl>
                                        <p:attrNameLst>
                                          <p:attrName>style.visibility</p:attrName>
                                        </p:attrNameLst>
                                      </p:cBhvr>
                                      <p:to>
                                        <p:strVal val="hidden"/>
                                      </p:to>
                                    </p:set>
                                  </p:childTnLst>
                                </p:cTn>
                              </p:par>
                            </p:childTnLst>
                          </p:cTn>
                        </p:par>
                        <p:par>
                          <p:cTn id="9" fill="hold">
                            <p:stCondLst>
                              <p:cond delay="10500"/>
                            </p:stCondLst>
                            <p:childTnLst>
                              <p:par>
                                <p:cTn id="10" presetID="2" presetClass="entr" presetSubtype="4" fill="hold" grpId="0" nodeType="afterEffect">
                                  <p:stCondLst>
                                    <p:cond delay="500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6000"/>
                            </p:stCondLst>
                            <p:childTnLst>
                              <p:par>
                                <p:cTn id="15" presetID="2" presetClass="entr" presetSubtype="4" fill="hold" grpId="0" nodeType="afterEffect">
                                  <p:stCondLst>
                                    <p:cond delay="80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DD97-7A89-7C43-8C29-BBA311343191}"/>
              </a:ext>
            </a:extLst>
          </p:cNvPr>
          <p:cNvSpPr>
            <a:spLocks noGrp="1"/>
          </p:cNvSpPr>
          <p:nvPr>
            <p:ph type="title"/>
          </p:nvPr>
        </p:nvSpPr>
        <p:spPr/>
        <p:txBody>
          <a:bodyPr>
            <a:normAutofit fontScale="90000"/>
          </a:bodyPr>
          <a:lstStyle/>
          <a:p>
            <a:r>
              <a:rPr lang="en-US" sz="4000" dirty="0"/>
              <a:t>Extreme Value Machine</a:t>
            </a:r>
          </a:p>
        </p:txBody>
      </p:sp>
      <p:sp>
        <p:nvSpPr>
          <p:cNvPr id="3" name="Content Placeholder 2">
            <a:extLst>
              <a:ext uri="{FF2B5EF4-FFF2-40B4-BE49-F238E27FC236}">
                <a16:creationId xmlns:a16="http://schemas.microsoft.com/office/drawing/2014/main" id="{99931A12-6B4B-2D46-A8AC-D70620F7EF3B}"/>
              </a:ext>
            </a:extLst>
          </p:cNvPr>
          <p:cNvSpPr>
            <a:spLocks noGrp="1"/>
          </p:cNvSpPr>
          <p:nvPr>
            <p:ph sz="quarter" idx="1"/>
          </p:nvPr>
        </p:nvSpPr>
        <p:spPr>
          <a:xfrm>
            <a:off x="191043" y="876300"/>
            <a:ext cx="11751733" cy="5635752"/>
          </a:xfrm>
        </p:spPr>
        <p:txBody>
          <a:bodyPr/>
          <a:lstStyle/>
          <a:p>
            <a:r>
              <a:rPr lang="en-US" dirty="0"/>
              <a:t>Uses our “margin distribution theorem” to derive EVT-based non-linear models that are provably Open-set and also can do Open World/”Incremental”.  Can use classic or deep features</a:t>
            </a:r>
          </a:p>
        </p:txBody>
      </p:sp>
      <p:pic>
        <p:nvPicPr>
          <p:cNvPr id="4" name="Picture 3">
            <a:extLst>
              <a:ext uri="{FF2B5EF4-FFF2-40B4-BE49-F238E27FC236}">
                <a16:creationId xmlns:a16="http://schemas.microsoft.com/office/drawing/2014/main" id="{16863882-B6F5-574F-A700-A8B69F4A5F2C}"/>
              </a:ext>
            </a:extLst>
          </p:cNvPr>
          <p:cNvPicPr>
            <a:picLocks noChangeAspect="1"/>
          </p:cNvPicPr>
          <p:nvPr/>
        </p:nvPicPr>
        <p:blipFill>
          <a:blip r:embed="rId3"/>
          <a:stretch>
            <a:fillRect/>
          </a:stretch>
        </p:blipFill>
        <p:spPr>
          <a:xfrm>
            <a:off x="1314781" y="2598693"/>
            <a:ext cx="4261918" cy="3913359"/>
          </a:xfrm>
          <a:prstGeom prst="rect">
            <a:avLst/>
          </a:prstGeom>
        </p:spPr>
      </p:pic>
      <p:pic>
        <p:nvPicPr>
          <p:cNvPr id="5" name="Picture 4">
            <a:extLst>
              <a:ext uri="{FF2B5EF4-FFF2-40B4-BE49-F238E27FC236}">
                <a16:creationId xmlns:a16="http://schemas.microsoft.com/office/drawing/2014/main" id="{EE5D96E0-764E-CB45-B9C8-B1061F008437}"/>
              </a:ext>
            </a:extLst>
          </p:cNvPr>
          <p:cNvPicPr>
            <a:picLocks noChangeAspect="1"/>
          </p:cNvPicPr>
          <p:nvPr/>
        </p:nvPicPr>
        <p:blipFill>
          <a:blip r:embed="rId4"/>
          <a:stretch>
            <a:fillRect/>
          </a:stretch>
        </p:blipFill>
        <p:spPr>
          <a:xfrm>
            <a:off x="6096000" y="2526505"/>
            <a:ext cx="4267200" cy="3934485"/>
          </a:xfrm>
          <a:prstGeom prst="rect">
            <a:avLst/>
          </a:prstGeom>
        </p:spPr>
      </p:pic>
      <p:sp>
        <p:nvSpPr>
          <p:cNvPr id="7" name="TextBox 6">
            <a:extLst>
              <a:ext uri="{FF2B5EF4-FFF2-40B4-BE49-F238E27FC236}">
                <a16:creationId xmlns:a16="http://schemas.microsoft.com/office/drawing/2014/main" id="{11A4BED0-2AC4-6E4D-B1E1-5818843C0917}"/>
              </a:ext>
            </a:extLst>
          </p:cNvPr>
          <p:cNvSpPr txBox="1"/>
          <p:nvPr/>
        </p:nvSpPr>
        <p:spPr>
          <a:xfrm>
            <a:off x="8794670" y="263674"/>
            <a:ext cx="3148106" cy="461665"/>
          </a:xfrm>
          <a:prstGeom prst="rect">
            <a:avLst/>
          </a:prstGeom>
          <a:noFill/>
        </p:spPr>
        <p:txBody>
          <a:bodyPr wrap="none" rtlCol="0">
            <a:spAutoFit/>
          </a:bodyPr>
          <a:lstStyle/>
          <a:p>
            <a:r>
              <a:rPr lang="en-US" sz="2400" dirty="0"/>
              <a:t>Rudd Et Al. TPAMI 18</a:t>
            </a:r>
          </a:p>
        </p:txBody>
      </p:sp>
    </p:spTree>
    <p:custDataLst>
      <p:tags r:id="rId1"/>
    </p:custDataLst>
    <p:extLst>
      <p:ext uri="{BB962C8B-B14F-4D97-AF65-F5344CB8AC3E}">
        <p14:creationId xmlns:p14="http://schemas.microsoft.com/office/powerpoint/2010/main" val="669605388"/>
      </p:ext>
    </p:extLst>
  </p:cSld>
  <p:clrMapOvr>
    <a:masterClrMapping/>
  </p:clrMapOvr>
  <mc:AlternateContent xmlns:mc="http://schemas.openxmlformats.org/markup-compatibility/2006">
    <mc:Choice xmlns:p14="http://schemas.microsoft.com/office/powerpoint/2010/main" Requires="p14">
      <p:transition spd="slow" p14:dur="2000" advTm="40000"/>
    </mc:Choice>
    <mc:Fallback>
      <p:transition spd="slow"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7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0"/>
                            </p:stCondLst>
                            <p:childTnLst>
                              <p:par>
                                <p:cTn id="10" presetID="2" presetClass="entr" presetSubtype="4" fill="hold" nodeType="afterEffect">
                                  <p:stCondLst>
                                    <p:cond delay="8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09" y="504050"/>
            <a:ext cx="12189791" cy="1295254"/>
          </a:xfrm>
        </p:spPr>
        <p:txBody>
          <a:bodyPr>
            <a:noAutofit/>
          </a:bodyPr>
          <a:lstStyle/>
          <a:p>
            <a:r>
              <a:rPr lang="en-US" sz="5000" dirty="0"/>
              <a:t>Towards Open-Set Deep Networks</a:t>
            </a:r>
          </a:p>
        </p:txBody>
      </p:sp>
      <p:sp>
        <p:nvSpPr>
          <p:cNvPr id="3" name="Subtitle 2"/>
          <p:cNvSpPr>
            <a:spLocks noGrp="1"/>
          </p:cNvSpPr>
          <p:nvPr>
            <p:ph type="subTitle" idx="4294967295"/>
          </p:nvPr>
        </p:nvSpPr>
        <p:spPr>
          <a:xfrm>
            <a:off x="1189704" y="4714456"/>
            <a:ext cx="9385300" cy="1752600"/>
          </a:xfrm>
        </p:spPr>
        <p:txBody>
          <a:bodyPr>
            <a:normAutofit lnSpcReduction="10000"/>
          </a:bodyPr>
          <a:lstStyle/>
          <a:p>
            <a:pPr marL="0" indent="0" algn="ctr">
              <a:buNone/>
            </a:pPr>
            <a:r>
              <a:rPr lang="en-US" dirty="0">
                <a:solidFill>
                  <a:schemeClr val="tx1"/>
                </a:solidFill>
              </a:rPr>
              <a:t>Abhijit Bendale*, Terrance Boult</a:t>
            </a:r>
          </a:p>
          <a:p>
            <a:pPr marL="0" indent="0" algn="ctr">
              <a:buNone/>
            </a:pPr>
            <a:r>
              <a:rPr lang="en-US" sz="2500" dirty="0">
                <a:solidFill>
                  <a:schemeClr val="tx1"/>
                </a:solidFill>
              </a:rPr>
              <a:t>Samsung Research America*</a:t>
            </a:r>
          </a:p>
          <a:p>
            <a:pPr marL="0" indent="0" algn="ctr">
              <a:buNone/>
            </a:pPr>
            <a:r>
              <a:rPr lang="en-US" sz="2500" dirty="0">
                <a:solidFill>
                  <a:schemeClr val="tx1"/>
                </a:solidFill>
              </a:rPr>
              <a:t>University of Colorado of Colorado Springs</a:t>
            </a:r>
          </a:p>
        </p:txBody>
      </p:sp>
      <p:pic>
        <p:nvPicPr>
          <p:cNvPr id="6" name="Picture 5" descr="Abh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091" y="2458071"/>
            <a:ext cx="1633348" cy="1826348"/>
          </a:xfrm>
          <a:prstGeom prst="rect">
            <a:avLst/>
          </a:prstGeom>
        </p:spPr>
      </p:pic>
      <p:pic>
        <p:nvPicPr>
          <p:cNvPr id="7" name="Picture 6" descr="VastLogo.png">
            <a:extLst>
              <a:ext uri="{FF2B5EF4-FFF2-40B4-BE49-F238E27FC236}">
                <a16:creationId xmlns:a16="http://schemas.microsoft.com/office/drawing/2014/main" id="{F913D52D-906F-BC42-AE3C-378D639E5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677" y="4284419"/>
            <a:ext cx="2704353" cy="392815"/>
          </a:xfrm>
          <a:prstGeom prst="rect">
            <a:avLst/>
          </a:prstGeom>
        </p:spPr>
      </p:pic>
      <p:pic>
        <p:nvPicPr>
          <p:cNvPr id="8" name="Picture 7">
            <a:extLst>
              <a:ext uri="{FF2B5EF4-FFF2-40B4-BE49-F238E27FC236}">
                <a16:creationId xmlns:a16="http://schemas.microsoft.com/office/drawing/2014/main" id="{BA9B8EF7-2E5B-C347-8D64-3BEBF0AD6329}"/>
              </a:ext>
            </a:extLst>
          </p:cNvPr>
          <p:cNvPicPr>
            <a:picLocks noChangeAspect="1"/>
          </p:cNvPicPr>
          <p:nvPr/>
        </p:nvPicPr>
        <p:blipFill>
          <a:blip r:embed="rId5"/>
          <a:stretch>
            <a:fillRect/>
          </a:stretch>
        </p:blipFill>
        <p:spPr>
          <a:xfrm>
            <a:off x="9385300" y="120973"/>
            <a:ext cx="2640578" cy="433221"/>
          </a:xfrm>
          <a:prstGeom prst="rect">
            <a:avLst/>
          </a:prstGeom>
        </p:spPr>
      </p:pic>
      <p:pic>
        <p:nvPicPr>
          <p:cNvPr id="10" name="Picture 9" descr="SRA-logo-website.png">
            <a:extLst>
              <a:ext uri="{FF2B5EF4-FFF2-40B4-BE49-F238E27FC236}">
                <a16:creationId xmlns:a16="http://schemas.microsoft.com/office/drawing/2014/main" id="{6E2B83D0-D80B-554C-9F38-34AED71D7DE6}"/>
              </a:ext>
            </a:extLst>
          </p:cNvPr>
          <p:cNvPicPr>
            <a:picLocks noChangeAspect="1"/>
          </p:cNvPicPr>
          <p:nvPr/>
        </p:nvPicPr>
        <p:blipFill rotWithShape="1">
          <a:blip r:embed="rId6">
            <a:extLst>
              <a:ext uri="{28A0092B-C50C-407E-A947-70E740481C1C}">
                <a14:useLocalDpi xmlns:a14="http://schemas.microsoft.com/office/drawing/2010/main" val="0"/>
              </a:ext>
            </a:extLst>
          </a:blip>
          <a:srcRect r="72678" b="6845"/>
          <a:stretch/>
        </p:blipFill>
        <p:spPr>
          <a:xfrm>
            <a:off x="4037709" y="4271055"/>
            <a:ext cx="1150471" cy="398062"/>
          </a:xfrm>
          <a:prstGeom prst="rect">
            <a:avLst/>
          </a:prstGeom>
        </p:spPr>
      </p:pic>
      <p:pic>
        <p:nvPicPr>
          <p:cNvPr id="4" name="Picture 3">
            <a:extLst>
              <a:ext uri="{FF2B5EF4-FFF2-40B4-BE49-F238E27FC236}">
                <a16:creationId xmlns:a16="http://schemas.microsoft.com/office/drawing/2014/main" id="{617D8DE3-983B-2D46-99DF-F783A2566481}"/>
              </a:ext>
            </a:extLst>
          </p:cNvPr>
          <p:cNvPicPr>
            <a:picLocks noChangeAspect="1"/>
          </p:cNvPicPr>
          <p:nvPr/>
        </p:nvPicPr>
        <p:blipFill>
          <a:blip r:embed="rId7"/>
          <a:stretch>
            <a:fillRect/>
          </a:stretch>
        </p:blipFill>
        <p:spPr>
          <a:xfrm>
            <a:off x="6396403" y="2464489"/>
            <a:ext cx="1478116" cy="1819930"/>
          </a:xfrm>
          <a:prstGeom prst="rect">
            <a:avLst/>
          </a:prstGeom>
        </p:spPr>
      </p:pic>
    </p:spTree>
    <p:extLst>
      <p:ext uri="{BB962C8B-B14F-4D97-AF65-F5344CB8AC3E}">
        <p14:creationId xmlns:p14="http://schemas.microsoft.com/office/powerpoint/2010/main" val="146841144"/>
      </p:ext>
    </p:extLst>
  </p:cSld>
  <p:clrMapOvr>
    <a:masterClrMapping/>
  </p:clrMapOvr>
  <mc:AlternateContent xmlns:mc="http://schemas.openxmlformats.org/markup-compatibility/2006" xmlns:p14="http://schemas.microsoft.com/office/powerpoint/2010/main">
    <mc:Choice Requires="p14">
      <p:transition spd="slow" p14:dur="2000" advTm="2920"/>
    </mc:Choice>
    <mc:Fallback xmlns="">
      <p:transition spd="slow" advTm="292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2462-E20D-F140-8038-D4D9EE585F97}"/>
              </a:ext>
            </a:extLst>
          </p:cNvPr>
          <p:cNvSpPr>
            <a:spLocks noGrp="1"/>
          </p:cNvSpPr>
          <p:nvPr>
            <p:ph type="title"/>
          </p:nvPr>
        </p:nvSpPr>
        <p:spPr/>
        <p:txBody>
          <a:bodyPr/>
          <a:lstStyle/>
          <a:p>
            <a:pPr algn="ctr"/>
            <a:r>
              <a:rPr lang="en-US" dirty="0"/>
              <a:t>What “Class” is this Object? </a:t>
            </a:r>
          </a:p>
        </p:txBody>
      </p:sp>
      <p:sp>
        <p:nvSpPr>
          <p:cNvPr id="8" name="Content Placeholder 7">
            <a:extLst>
              <a:ext uri="{FF2B5EF4-FFF2-40B4-BE49-F238E27FC236}">
                <a16:creationId xmlns:a16="http://schemas.microsoft.com/office/drawing/2014/main" id="{EECEA887-08B3-C047-A7CF-19076BE464F8}"/>
              </a:ext>
            </a:extLst>
          </p:cNvPr>
          <p:cNvSpPr>
            <a:spLocks noGrp="1"/>
          </p:cNvSpPr>
          <p:nvPr>
            <p:ph sz="quarter" idx="1"/>
          </p:nvPr>
        </p:nvSpPr>
        <p:spPr>
          <a:xfrm>
            <a:off x="6915925" y="876300"/>
            <a:ext cx="5188399" cy="5635752"/>
          </a:xfrm>
        </p:spPr>
        <p:txBody>
          <a:bodyPr/>
          <a:lstStyle/>
          <a:p>
            <a:r>
              <a:rPr lang="en-US" dirty="0"/>
              <a:t>A few will actually know it</a:t>
            </a:r>
          </a:p>
          <a:p>
            <a:r>
              <a:rPr lang="en-US" dirty="0"/>
              <a:t>Most will (quickly) think “I don’t know” – you know you don’t know which is </a:t>
            </a:r>
            <a:r>
              <a:rPr lang="en-US" dirty="0" err="1"/>
              <a:t>OpenSet</a:t>
            </a:r>
            <a:endParaRPr lang="en-US" dirty="0"/>
          </a:p>
          <a:p>
            <a:r>
              <a:rPr lang="en-US" dirty="0"/>
              <a:t>The curious might try to look it up and get more data to “learn” it’s a Ctenophore aka a comb jelly – i.e. we do open world learning</a:t>
            </a:r>
          </a:p>
        </p:txBody>
      </p:sp>
      <p:pic>
        <p:nvPicPr>
          <p:cNvPr id="9" name="Picture 8">
            <a:extLst>
              <a:ext uri="{FF2B5EF4-FFF2-40B4-BE49-F238E27FC236}">
                <a16:creationId xmlns:a16="http://schemas.microsoft.com/office/drawing/2014/main" id="{FF1EB6C2-4892-304B-B6C2-AF5CE212F78D}"/>
              </a:ext>
            </a:extLst>
          </p:cNvPr>
          <p:cNvPicPr>
            <a:picLocks noChangeAspect="1"/>
          </p:cNvPicPr>
          <p:nvPr/>
        </p:nvPicPr>
        <p:blipFill>
          <a:blip r:embed="rId2"/>
          <a:stretch>
            <a:fillRect/>
          </a:stretch>
        </p:blipFill>
        <p:spPr>
          <a:xfrm>
            <a:off x="440267" y="876300"/>
            <a:ext cx="6330057" cy="5401125"/>
          </a:xfrm>
          <a:prstGeom prst="rect">
            <a:avLst/>
          </a:prstGeom>
        </p:spPr>
      </p:pic>
      <p:sp>
        <p:nvSpPr>
          <p:cNvPr id="10" name="TextBox 9">
            <a:extLst>
              <a:ext uri="{FF2B5EF4-FFF2-40B4-BE49-F238E27FC236}">
                <a16:creationId xmlns:a16="http://schemas.microsoft.com/office/drawing/2014/main" id="{5735B1ED-9E8F-BF4C-8410-6F59840D4D32}"/>
              </a:ext>
            </a:extLst>
          </p:cNvPr>
          <p:cNvSpPr txBox="1"/>
          <p:nvPr/>
        </p:nvSpPr>
        <p:spPr>
          <a:xfrm>
            <a:off x="-768626" y="-583096"/>
            <a:ext cx="184731" cy="369332"/>
          </a:xfrm>
          <a:prstGeom prst="rect">
            <a:avLst/>
          </a:prstGeom>
          <a:noFill/>
        </p:spPr>
        <p:txBody>
          <a:bodyPr wrap="none" rtlCol="0">
            <a:spAutoFit/>
          </a:bodyPr>
          <a:lstStyle/>
          <a:p>
            <a:endParaRPr lang="en-US" dirty="0"/>
          </a:p>
        </p:txBody>
      </p:sp>
      <p:grpSp>
        <p:nvGrpSpPr>
          <p:cNvPr id="5" name="Group 4">
            <a:extLst>
              <a:ext uri="{FF2B5EF4-FFF2-40B4-BE49-F238E27FC236}">
                <a16:creationId xmlns:a16="http://schemas.microsoft.com/office/drawing/2014/main" id="{C44586DD-B0FC-5A44-A5B7-BEC236B513FB}"/>
              </a:ext>
            </a:extLst>
          </p:cNvPr>
          <p:cNvGrpSpPr/>
          <p:nvPr/>
        </p:nvGrpSpPr>
        <p:grpSpPr>
          <a:xfrm>
            <a:off x="0" y="1046782"/>
            <a:ext cx="6792158" cy="5811219"/>
            <a:chOff x="0" y="1046782"/>
            <a:chExt cx="6792158" cy="5811219"/>
          </a:xfrm>
        </p:grpSpPr>
        <p:pic>
          <p:nvPicPr>
            <p:cNvPr id="4" name="Picture 3">
              <a:extLst>
                <a:ext uri="{FF2B5EF4-FFF2-40B4-BE49-F238E27FC236}">
                  <a16:creationId xmlns:a16="http://schemas.microsoft.com/office/drawing/2014/main" id="{79BD5A5E-A40F-7D4C-A2A1-1480AB9D5814}"/>
                </a:ext>
              </a:extLst>
            </p:cNvPr>
            <p:cNvPicPr>
              <a:picLocks noChangeAspect="1"/>
            </p:cNvPicPr>
            <p:nvPr/>
          </p:nvPicPr>
          <p:blipFill>
            <a:blip r:embed="rId3"/>
            <a:stretch>
              <a:fillRect/>
            </a:stretch>
          </p:blipFill>
          <p:spPr>
            <a:xfrm>
              <a:off x="0" y="2851689"/>
              <a:ext cx="6792158" cy="4006312"/>
            </a:xfrm>
            <a:prstGeom prst="rect">
              <a:avLst/>
            </a:prstGeom>
          </p:spPr>
        </p:pic>
        <p:pic>
          <p:nvPicPr>
            <p:cNvPr id="11" name="Picture 10">
              <a:extLst>
                <a:ext uri="{FF2B5EF4-FFF2-40B4-BE49-F238E27FC236}">
                  <a16:creationId xmlns:a16="http://schemas.microsoft.com/office/drawing/2014/main" id="{9B864ECF-D3F4-C24A-9776-55EB7F981F1F}"/>
                </a:ext>
              </a:extLst>
            </p:cNvPr>
            <p:cNvPicPr>
              <a:picLocks noChangeAspect="1"/>
            </p:cNvPicPr>
            <p:nvPr/>
          </p:nvPicPr>
          <p:blipFill rotWithShape="1">
            <a:blip r:embed="rId4"/>
            <a:srcRect l="22194" b="16071"/>
            <a:stretch/>
          </p:blipFill>
          <p:spPr>
            <a:xfrm>
              <a:off x="1928284" y="1046782"/>
              <a:ext cx="4842040" cy="3447726"/>
            </a:xfrm>
            <a:prstGeom prst="rect">
              <a:avLst/>
            </a:prstGeom>
          </p:spPr>
        </p:pic>
      </p:grpSp>
    </p:spTree>
    <p:extLst>
      <p:ext uri="{BB962C8B-B14F-4D97-AF65-F5344CB8AC3E}">
        <p14:creationId xmlns:p14="http://schemas.microsoft.com/office/powerpoint/2010/main" val="280578323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300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3500"/>
                            </p:stCondLst>
                            <p:childTnLst>
                              <p:par>
                                <p:cTn id="10" presetID="2" presetClass="entr" presetSubtype="4" fill="hold" grpId="0" nodeType="afterEffect">
                                  <p:stCondLst>
                                    <p:cond delay="3000"/>
                                  </p:stCondLst>
                                  <p:childTnLst>
                                    <p:set>
                                      <p:cBhvr>
                                        <p:cTn id="11" dur="1" fill="hold">
                                          <p:stCondLst>
                                            <p:cond delay="0"/>
                                          </p:stCondLst>
                                        </p:cTn>
                                        <p:tgtEl>
                                          <p:spTgt spid="8">
                                            <p:txEl>
                                              <p:pRg st="1" end="1"/>
                                            </p:txEl>
                                          </p:spTgt>
                                        </p:tgtEl>
                                        <p:attrNameLst>
                                          <p:attrName>style.visibility</p:attrName>
                                        </p:attrNameLst>
                                      </p:cBhvr>
                                      <p:to>
                                        <p:strVal val="visible"/>
                                      </p:to>
                                    </p:set>
                                    <p:anim calcmode="lin" valueType="num">
                                      <p:cBhvr additive="base">
                                        <p:cTn id="12"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7000"/>
                            </p:stCondLst>
                            <p:childTnLst>
                              <p:par>
                                <p:cTn id="15" presetID="2" presetClass="entr" presetSubtype="4" fill="hold" grpId="0" nodeType="afterEffect">
                                  <p:stCondLst>
                                    <p:cond delay="800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80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1981200" y="116147"/>
            <a:ext cx="8229600" cy="685890"/>
          </a:xfrm>
          <a:prstGeom prst="rect">
            <a:avLst/>
          </a:prstGeom>
        </p:spPr>
        <p:txBody>
          <a:bodyPr>
            <a:normAutofit fontScale="97500" lnSpcReduction="10000"/>
          </a:bodyPr>
          <a:lstStyle>
            <a:lvl1pPr algn="ctr" defTabSz="457184" rtl="0" eaLnBrk="1" latinLnBrk="0" hangingPunct="1">
              <a:spcBef>
                <a:spcPct val="0"/>
              </a:spcBef>
              <a:buNone/>
              <a:defRPr sz="4400" kern="1200">
                <a:solidFill>
                  <a:schemeClr val="tx1"/>
                </a:solidFill>
                <a:latin typeface="+mj-lt"/>
                <a:ea typeface="+mj-ea"/>
                <a:cs typeface="+mj-cs"/>
              </a:defRPr>
            </a:lvl1pPr>
          </a:lstStyle>
          <a:p>
            <a:r>
              <a:rPr lang="en-US" dirty="0"/>
              <a:t>OpenMax for Deep Networks</a:t>
            </a:r>
          </a:p>
        </p:txBody>
      </p:sp>
      <p:grpSp>
        <p:nvGrpSpPr>
          <p:cNvPr id="85" name="Group 84"/>
          <p:cNvGrpSpPr/>
          <p:nvPr/>
        </p:nvGrpSpPr>
        <p:grpSpPr>
          <a:xfrm>
            <a:off x="4831407" y="2764536"/>
            <a:ext cx="3489728" cy="3327314"/>
            <a:chOff x="4772041" y="3397702"/>
            <a:chExt cx="3489728" cy="3327314"/>
          </a:xfrm>
        </p:grpSpPr>
        <p:pic>
          <p:nvPicPr>
            <p:cNvPr id="57" name="Picture 56"/>
            <p:cNvPicPr>
              <a:picLocks noChangeAspect="1"/>
            </p:cNvPicPr>
            <p:nvPr/>
          </p:nvPicPr>
          <p:blipFill>
            <a:blip r:embed="rId3"/>
            <a:stretch>
              <a:fillRect/>
            </a:stretch>
          </p:blipFill>
          <p:spPr>
            <a:xfrm>
              <a:off x="6186731" y="4781020"/>
              <a:ext cx="776940" cy="776940"/>
            </a:xfrm>
            <a:prstGeom prst="rect">
              <a:avLst/>
            </a:prstGeom>
          </p:spPr>
        </p:pic>
        <p:pic>
          <p:nvPicPr>
            <p:cNvPr id="58" name="Picture 57"/>
            <p:cNvPicPr>
              <a:picLocks noChangeAspect="1"/>
            </p:cNvPicPr>
            <p:nvPr/>
          </p:nvPicPr>
          <p:blipFill>
            <a:blip r:embed="rId4"/>
            <a:stretch>
              <a:fillRect/>
            </a:stretch>
          </p:blipFill>
          <p:spPr>
            <a:xfrm>
              <a:off x="6963671" y="3962241"/>
              <a:ext cx="786240" cy="844480"/>
            </a:xfrm>
            <a:prstGeom prst="rect">
              <a:avLst/>
            </a:prstGeom>
          </p:spPr>
        </p:pic>
        <p:pic>
          <p:nvPicPr>
            <p:cNvPr id="61" name="Picture 60"/>
            <p:cNvPicPr>
              <a:picLocks noChangeAspect="1"/>
            </p:cNvPicPr>
            <p:nvPr/>
          </p:nvPicPr>
          <p:blipFill>
            <a:blip r:embed="rId5"/>
            <a:stretch>
              <a:fillRect/>
            </a:stretch>
          </p:blipFill>
          <p:spPr>
            <a:xfrm>
              <a:off x="5697725" y="4195039"/>
              <a:ext cx="978011" cy="550131"/>
            </a:xfrm>
            <a:prstGeom prst="rect">
              <a:avLst/>
            </a:prstGeom>
          </p:spPr>
        </p:pic>
        <p:pic>
          <p:nvPicPr>
            <p:cNvPr id="63" name="Picture 62" descr="n02799071_203.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2041" y="4816879"/>
              <a:ext cx="1199790" cy="897443"/>
            </a:xfrm>
            <a:prstGeom prst="rect">
              <a:avLst/>
            </a:prstGeom>
          </p:spPr>
        </p:pic>
        <p:pic>
          <p:nvPicPr>
            <p:cNvPr id="64" name="Picture 63" descr="n02799071_226.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9156" y="4850856"/>
              <a:ext cx="1292613" cy="863466"/>
            </a:xfrm>
            <a:prstGeom prst="rect">
              <a:avLst/>
            </a:prstGeom>
          </p:spPr>
        </p:pic>
        <p:pic>
          <p:nvPicPr>
            <p:cNvPr id="65" name="Picture 64" descr="n02799071_480.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831" y="5714322"/>
              <a:ext cx="1517559" cy="1010694"/>
            </a:xfrm>
            <a:prstGeom prst="rect">
              <a:avLst/>
            </a:prstGeom>
          </p:spPr>
        </p:pic>
        <p:pic>
          <p:nvPicPr>
            <p:cNvPr id="66" name="Picture 65" descr="n02799071_680.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5490" y="3397702"/>
              <a:ext cx="1164190" cy="677131"/>
            </a:xfrm>
            <a:prstGeom prst="rect">
              <a:avLst/>
            </a:prstGeom>
          </p:spPr>
        </p:pic>
        <p:pic>
          <p:nvPicPr>
            <p:cNvPr id="67" name="Picture 66" descr="n02799071_708.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2041" y="5817409"/>
              <a:ext cx="1072692" cy="804519"/>
            </a:xfrm>
            <a:prstGeom prst="rect">
              <a:avLst/>
            </a:prstGeom>
          </p:spPr>
        </p:pic>
      </p:grpSp>
      <p:sp>
        <p:nvSpPr>
          <p:cNvPr id="17" name="Oval 16"/>
          <p:cNvSpPr/>
          <p:nvPr/>
        </p:nvSpPr>
        <p:spPr>
          <a:xfrm rot="16200000">
            <a:off x="4030180" y="2688148"/>
            <a:ext cx="4604280" cy="3628825"/>
          </a:xfrm>
          <a:prstGeom prst="ellipse">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8146733" y="1451804"/>
            <a:ext cx="3997078" cy="2146808"/>
            <a:chOff x="4986879" y="1528920"/>
            <a:chExt cx="3997078" cy="2146808"/>
          </a:xfrm>
        </p:grpSpPr>
        <p:cxnSp>
          <p:nvCxnSpPr>
            <p:cNvPr id="31" name="Straight Arrow Connector 30"/>
            <p:cNvCxnSpPr/>
            <p:nvPr/>
          </p:nvCxnSpPr>
          <p:spPr>
            <a:xfrm flipV="1">
              <a:off x="5369502" y="1528920"/>
              <a:ext cx="0" cy="175684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369502" y="3287554"/>
              <a:ext cx="3614455" cy="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1" name="Rectangle 70"/>
            <p:cNvSpPr/>
            <p:nvPr/>
          </p:nvSpPr>
          <p:spPr>
            <a:xfrm>
              <a:off x="5369502" y="1900845"/>
              <a:ext cx="352149" cy="13849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Rectangle 71"/>
            <p:cNvSpPr/>
            <p:nvPr/>
          </p:nvSpPr>
          <p:spPr>
            <a:xfrm>
              <a:off x="5722151" y="2254595"/>
              <a:ext cx="352149" cy="10313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Rectangle 72"/>
            <p:cNvSpPr/>
            <p:nvPr/>
          </p:nvSpPr>
          <p:spPr>
            <a:xfrm>
              <a:off x="6074300" y="2584610"/>
              <a:ext cx="352149" cy="70115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p:cNvSpPr/>
            <p:nvPr/>
          </p:nvSpPr>
          <p:spPr>
            <a:xfrm>
              <a:off x="6426449" y="2755558"/>
              <a:ext cx="352149" cy="5303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6778598" y="2916023"/>
              <a:ext cx="352149" cy="36974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134414" y="2950374"/>
              <a:ext cx="330170" cy="3371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463060" y="2965971"/>
              <a:ext cx="352149" cy="3209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TextBox 77"/>
            <p:cNvSpPr txBox="1"/>
            <p:nvPr/>
          </p:nvSpPr>
          <p:spPr>
            <a:xfrm>
              <a:off x="5856613" y="3306396"/>
              <a:ext cx="2155270" cy="369332"/>
            </a:xfrm>
            <a:prstGeom prst="rect">
              <a:avLst/>
            </a:prstGeom>
            <a:noFill/>
          </p:spPr>
          <p:txBody>
            <a:bodyPr wrap="none" rtlCol="0">
              <a:spAutoFit/>
            </a:bodyPr>
            <a:lstStyle/>
            <a:p>
              <a:r>
                <a:rPr lang="en-US" dirty="0"/>
                <a:t>Distance from MAV</a:t>
              </a:r>
            </a:p>
          </p:txBody>
        </p:sp>
        <p:sp>
          <p:nvSpPr>
            <p:cNvPr id="79" name="TextBox 78"/>
            <p:cNvSpPr txBox="1"/>
            <p:nvPr/>
          </p:nvSpPr>
          <p:spPr>
            <a:xfrm rot="16200000">
              <a:off x="4534191" y="2276073"/>
              <a:ext cx="1274708" cy="369332"/>
            </a:xfrm>
            <a:prstGeom prst="rect">
              <a:avLst/>
            </a:prstGeom>
            <a:noFill/>
          </p:spPr>
          <p:txBody>
            <a:bodyPr wrap="none" rtlCol="0">
              <a:spAutoFit/>
            </a:bodyPr>
            <a:lstStyle/>
            <a:p>
              <a:r>
                <a:rPr lang="en-US" dirty="0"/>
                <a:t>Frequency</a:t>
              </a:r>
            </a:p>
          </p:txBody>
        </p:sp>
      </p:grpSp>
      <p:sp>
        <p:nvSpPr>
          <p:cNvPr id="80" name="Freeform 79"/>
          <p:cNvSpPr/>
          <p:nvPr/>
        </p:nvSpPr>
        <p:spPr>
          <a:xfrm rot="223924">
            <a:off x="8529356" y="1557602"/>
            <a:ext cx="3478702" cy="1476287"/>
          </a:xfrm>
          <a:custGeom>
            <a:avLst/>
            <a:gdLst>
              <a:gd name="connsiteX0" fmla="*/ 0 w 2782652"/>
              <a:gd name="connsiteY0" fmla="*/ 0 h 1312076"/>
              <a:gd name="connsiteX1" fmla="*/ 1176557 w 2782652"/>
              <a:gd name="connsiteY1" fmla="*/ 1139110 h 1312076"/>
              <a:gd name="connsiteX2" fmla="*/ 2782652 w 2782652"/>
              <a:gd name="connsiteY2" fmla="*/ 1307175 h 1312076"/>
            </a:gdLst>
            <a:ahLst/>
            <a:cxnLst>
              <a:cxn ang="0">
                <a:pos x="connsiteX0" y="connsiteY0"/>
              </a:cxn>
              <a:cxn ang="0">
                <a:pos x="connsiteX1" y="connsiteY1"/>
              </a:cxn>
              <a:cxn ang="0">
                <a:pos x="connsiteX2" y="connsiteY2"/>
              </a:cxn>
            </a:cxnLst>
            <a:rect l="l" t="t" r="r" b="b"/>
            <a:pathLst>
              <a:path w="2782652" h="1312076">
                <a:moveTo>
                  <a:pt x="0" y="0"/>
                </a:moveTo>
                <a:cubicBezTo>
                  <a:pt x="356391" y="460623"/>
                  <a:pt x="712782" y="921247"/>
                  <a:pt x="1176557" y="1139110"/>
                </a:cubicBezTo>
                <a:cubicBezTo>
                  <a:pt x="1640332" y="1356973"/>
                  <a:pt x="2782652" y="1307175"/>
                  <a:pt x="2782652" y="1307175"/>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94" name="Picture 93" descr="Screen Shot 2016-06-10 at 7.21.25 PM.png"/>
          <p:cNvPicPr>
            <a:picLocks noChangeAspect="1"/>
          </p:cNvPicPr>
          <p:nvPr/>
        </p:nvPicPr>
        <p:blipFill>
          <a:blip r:embed="rId11">
            <a:alphaModFix amt="90000"/>
            <a:extLst>
              <a:ext uri="{28A0092B-C50C-407E-A947-70E740481C1C}">
                <a14:useLocalDpi xmlns:a14="http://schemas.microsoft.com/office/drawing/2010/main" val="0"/>
              </a:ext>
            </a:extLst>
          </a:blip>
          <a:stretch>
            <a:fillRect/>
          </a:stretch>
        </p:blipFill>
        <p:spPr>
          <a:xfrm rot="16200000">
            <a:off x="1301063" y="2906901"/>
            <a:ext cx="2283631" cy="758957"/>
          </a:xfrm>
          <a:prstGeom prst="rect">
            <a:avLst/>
          </a:prstGeom>
        </p:spPr>
      </p:pic>
      <p:grpSp>
        <p:nvGrpSpPr>
          <p:cNvPr id="105" name="Group 104"/>
          <p:cNvGrpSpPr/>
          <p:nvPr/>
        </p:nvGrpSpPr>
        <p:grpSpPr>
          <a:xfrm>
            <a:off x="262531" y="1566181"/>
            <a:ext cx="2377074" cy="4036970"/>
            <a:chOff x="862782" y="1693131"/>
            <a:chExt cx="2377074" cy="4036970"/>
          </a:xfrm>
        </p:grpSpPr>
        <p:grpSp>
          <p:nvGrpSpPr>
            <p:cNvPr id="99" name="Group 98"/>
            <p:cNvGrpSpPr/>
            <p:nvPr/>
          </p:nvGrpSpPr>
          <p:grpSpPr>
            <a:xfrm>
              <a:off x="862782" y="1693131"/>
              <a:ext cx="2377074" cy="4036970"/>
              <a:chOff x="862782" y="1693131"/>
              <a:chExt cx="2377074" cy="4036970"/>
            </a:xfrm>
          </p:grpSpPr>
          <p:grpSp>
            <p:nvGrpSpPr>
              <p:cNvPr id="91" name="Group 90"/>
              <p:cNvGrpSpPr/>
              <p:nvPr/>
            </p:nvGrpSpPr>
            <p:grpSpPr>
              <a:xfrm>
                <a:off x="862782" y="1693131"/>
                <a:ext cx="2377074" cy="3630467"/>
                <a:chOff x="862782" y="1693131"/>
                <a:chExt cx="2377074" cy="3630467"/>
              </a:xfrm>
            </p:grpSpPr>
            <p:sp>
              <p:nvSpPr>
                <p:cNvPr id="4" name="Rectangle 3"/>
                <p:cNvSpPr/>
                <p:nvPr/>
              </p:nvSpPr>
              <p:spPr>
                <a:xfrm>
                  <a:off x="862782" y="1693131"/>
                  <a:ext cx="586127" cy="363046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2024625" y="2083855"/>
                  <a:ext cx="586127" cy="27513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rot="16200000">
                  <a:off x="827457" y="3304408"/>
                  <a:ext cx="620683" cy="369332"/>
                </a:xfrm>
                <a:prstGeom prst="rect">
                  <a:avLst/>
                </a:prstGeom>
                <a:noFill/>
              </p:spPr>
              <p:txBody>
                <a:bodyPr wrap="none" rtlCol="0">
                  <a:spAutoFit/>
                </a:bodyPr>
                <a:lstStyle/>
                <a:p>
                  <a:r>
                    <a:rPr lang="en-US" dirty="0"/>
                    <a:t>FC7</a:t>
                  </a:r>
                </a:p>
              </p:txBody>
            </p:sp>
            <p:sp>
              <p:nvSpPr>
                <p:cNvPr id="19" name="TextBox 18"/>
                <p:cNvSpPr txBox="1"/>
                <p:nvPr/>
              </p:nvSpPr>
              <p:spPr>
                <a:xfrm rot="16200000">
                  <a:off x="2025394" y="3380182"/>
                  <a:ext cx="620683" cy="369332"/>
                </a:xfrm>
                <a:prstGeom prst="rect">
                  <a:avLst/>
                </a:prstGeom>
                <a:noFill/>
              </p:spPr>
              <p:txBody>
                <a:bodyPr wrap="none" rtlCol="0">
                  <a:spAutoFit/>
                </a:bodyPr>
                <a:lstStyle/>
                <a:p>
                  <a:r>
                    <a:rPr lang="en-US" dirty="0"/>
                    <a:t>FC8</a:t>
                  </a:r>
                </a:p>
              </p:txBody>
            </p:sp>
            <p:cxnSp>
              <p:nvCxnSpPr>
                <p:cNvPr id="43" name="Straight Arrow Connector 42"/>
                <p:cNvCxnSpPr/>
                <p:nvPr/>
              </p:nvCxnSpPr>
              <p:spPr>
                <a:xfrm>
                  <a:off x="1431616" y="1904774"/>
                  <a:ext cx="593009" cy="90364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1448909" y="2376897"/>
                  <a:ext cx="57571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1467711" y="2386044"/>
                  <a:ext cx="593009" cy="90364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1448910" y="2900019"/>
                  <a:ext cx="593009" cy="90364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436162" y="3510417"/>
                  <a:ext cx="593009" cy="90364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endCxn id="5" idx="1"/>
                </p:cNvCxnSpPr>
                <p:nvPr/>
              </p:nvCxnSpPr>
              <p:spPr>
                <a:xfrm flipV="1">
                  <a:off x="1448910" y="3459525"/>
                  <a:ext cx="575715" cy="10956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1412814" y="2808421"/>
                  <a:ext cx="575715" cy="10956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1453456" y="4159734"/>
                  <a:ext cx="575715" cy="10956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2610752" y="2366540"/>
                  <a:ext cx="57571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2610752" y="2685705"/>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2610752" y="3771951"/>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2610752" y="4106596"/>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2610752" y="4470638"/>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98" name="TextBox 97"/>
              <p:cNvSpPr txBox="1"/>
              <p:nvPr/>
            </p:nvSpPr>
            <p:spPr>
              <a:xfrm>
                <a:off x="1725919" y="5360769"/>
                <a:ext cx="992579" cy="369332"/>
              </a:xfrm>
              <a:prstGeom prst="rect">
                <a:avLst/>
              </a:prstGeom>
              <a:noFill/>
            </p:spPr>
            <p:txBody>
              <a:bodyPr wrap="none" rtlCol="0">
                <a:spAutoFit/>
              </a:bodyPr>
              <a:lstStyle/>
              <a:p>
                <a:r>
                  <a:rPr lang="en-US" dirty="0"/>
                  <a:t>AlexNet</a:t>
                </a:r>
              </a:p>
            </p:txBody>
          </p:sp>
        </p:grpSp>
        <p:cxnSp>
          <p:nvCxnSpPr>
            <p:cNvPr id="101" name="Straight Arrow Connector 100"/>
            <p:cNvCxnSpPr/>
            <p:nvPr/>
          </p:nvCxnSpPr>
          <p:spPr>
            <a:xfrm>
              <a:off x="2610752" y="3068421"/>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2610752" y="3459525"/>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2656750" y="1938591"/>
            <a:ext cx="1215231" cy="2751339"/>
            <a:chOff x="9595047" y="2083855"/>
            <a:chExt cx="1215231" cy="2751339"/>
          </a:xfrm>
        </p:grpSpPr>
        <p:grpSp>
          <p:nvGrpSpPr>
            <p:cNvPr id="93" name="Group 92"/>
            <p:cNvGrpSpPr/>
            <p:nvPr/>
          </p:nvGrpSpPr>
          <p:grpSpPr>
            <a:xfrm>
              <a:off x="9595047" y="2083855"/>
              <a:ext cx="1215231" cy="2751339"/>
              <a:chOff x="3376103" y="2120140"/>
              <a:chExt cx="1215231" cy="2751339"/>
            </a:xfrm>
          </p:grpSpPr>
          <p:sp>
            <p:nvSpPr>
              <p:cNvPr id="6" name="Rectangle 5"/>
              <p:cNvSpPr/>
              <p:nvPr/>
            </p:nvSpPr>
            <p:spPr>
              <a:xfrm>
                <a:off x="3376103" y="2120140"/>
                <a:ext cx="586127" cy="27513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p:cNvCxnSpPr/>
              <p:nvPr/>
            </p:nvCxnSpPr>
            <p:spPr>
              <a:xfrm>
                <a:off x="3962230" y="2413182"/>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962230" y="3499428"/>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962230" y="3834073"/>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962230" y="4198115"/>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16200000">
                <a:off x="3063433" y="3236950"/>
                <a:ext cx="1184940" cy="369332"/>
              </a:xfrm>
              <a:prstGeom prst="rect">
                <a:avLst/>
              </a:prstGeom>
              <a:noFill/>
            </p:spPr>
            <p:txBody>
              <a:bodyPr wrap="none" rtlCol="0">
                <a:spAutoFit/>
              </a:bodyPr>
              <a:lstStyle/>
              <a:p>
                <a:r>
                  <a:rPr lang="en-US" dirty="0"/>
                  <a:t>OpenMax</a:t>
                </a:r>
              </a:p>
            </p:txBody>
          </p:sp>
        </p:grpSp>
        <p:cxnSp>
          <p:nvCxnSpPr>
            <p:cNvPr id="103" name="Straight Arrow Connector 102"/>
            <p:cNvCxnSpPr/>
            <p:nvPr/>
          </p:nvCxnSpPr>
          <p:spPr>
            <a:xfrm>
              <a:off x="10181174" y="2742173"/>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10181174" y="3059061"/>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a:off x="10181174" y="4544879"/>
              <a:ext cx="62910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09" name="Straight Arrow Connector 108"/>
          <p:cNvCxnSpPr/>
          <p:nvPr/>
        </p:nvCxnSpPr>
        <p:spPr>
          <a:xfrm>
            <a:off x="3242876" y="4655568"/>
            <a:ext cx="62910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8913577" y="1056305"/>
            <a:ext cx="3091552" cy="646331"/>
          </a:xfrm>
          <a:prstGeom prst="rect">
            <a:avLst/>
          </a:prstGeom>
          <a:noFill/>
          <a:ln w="28575" cmpd="sng">
            <a:noFill/>
          </a:ln>
        </p:spPr>
        <p:txBody>
          <a:bodyPr wrap="none" rtlCol="0">
            <a:spAutoFit/>
          </a:bodyPr>
          <a:lstStyle/>
          <a:p>
            <a:pPr algn="ctr"/>
            <a:r>
              <a:rPr lang="en-US" dirty="0"/>
              <a:t>CAP Model using using EVT</a:t>
            </a:r>
          </a:p>
          <a:p>
            <a:pPr algn="ctr"/>
            <a:r>
              <a:rPr lang="en-US" dirty="0"/>
              <a:t>On distances from MAV </a:t>
            </a:r>
          </a:p>
        </p:txBody>
      </p:sp>
      <p:cxnSp>
        <p:nvCxnSpPr>
          <p:cNvPr id="9" name="Straight Arrow Connector 8"/>
          <p:cNvCxnSpPr/>
          <p:nvPr/>
        </p:nvCxnSpPr>
        <p:spPr>
          <a:xfrm flipH="1">
            <a:off x="9016467" y="1823729"/>
            <a:ext cx="659081" cy="27904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68" name="Picture 67">
            <a:extLst>
              <a:ext uri="{FF2B5EF4-FFF2-40B4-BE49-F238E27FC236}">
                <a16:creationId xmlns:a16="http://schemas.microsoft.com/office/drawing/2014/main" id="{69D9761D-B076-E741-91CE-F54BBD1DAA82}"/>
              </a:ext>
            </a:extLst>
          </p:cNvPr>
          <p:cNvPicPr>
            <a:picLocks noChangeAspect="1"/>
          </p:cNvPicPr>
          <p:nvPr/>
        </p:nvPicPr>
        <p:blipFill>
          <a:blip r:embed="rId3"/>
          <a:stretch>
            <a:fillRect/>
          </a:stretch>
        </p:blipFill>
        <p:spPr>
          <a:xfrm>
            <a:off x="6225013" y="4147854"/>
            <a:ext cx="776940" cy="776940"/>
          </a:xfrm>
          <a:prstGeom prst="rect">
            <a:avLst/>
          </a:prstGeom>
        </p:spPr>
      </p:pic>
    </p:spTree>
    <p:custDataLst>
      <p:tags r:id="rId1"/>
    </p:custDataLst>
    <p:extLst>
      <p:ext uri="{BB962C8B-B14F-4D97-AF65-F5344CB8AC3E}">
        <p14:creationId xmlns:p14="http://schemas.microsoft.com/office/powerpoint/2010/main" val="3455239068"/>
      </p:ext>
    </p:extLst>
  </p:cSld>
  <p:clrMapOvr>
    <a:masterClrMapping/>
  </p:clrMapOvr>
  <mc:AlternateContent xmlns:mc="http://schemas.openxmlformats.org/markup-compatibility/2006" xmlns:p14="http://schemas.microsoft.com/office/powerpoint/2010/main">
    <mc:Choice Requires="p14">
      <p:transition spd="slow" p14:dur="2000" advTm="18667"/>
    </mc:Choice>
    <mc:Fallback xmlns="">
      <p:transition spd="slow" advTm="18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nodeType="clickEffect">
                                  <p:stCondLst>
                                    <p:cond delay="0"/>
                                  </p:stCondLst>
                                  <p:childTnLst>
                                    <p:animMotion origin="layout" path="M -6.25E-7 3.33333E-6 L 0.15859 3.33333E-6 C 0.22956 3.33333E-6 0.31719 0.05162 0.31719 0.09352 L 0.31719 0.18727 " pathEditMode="relative" rAng="0" ptsTypes="AAAA">
                                      <p:cBhvr>
                                        <p:cTn id="16" dur="2000" fill="hold"/>
                                        <p:tgtEl>
                                          <p:spTgt spid="94"/>
                                        </p:tgtEl>
                                        <p:attrNameLst>
                                          <p:attrName>ppt_x</p:attrName>
                                          <p:attrName>ppt_y</p:attrName>
                                        </p:attrNameLst>
                                      </p:cBhvr>
                                      <p:rCtr x="15859" y="9352"/>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0"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Open-Set Deep Networks</a:t>
            </a:r>
          </a:p>
        </p:txBody>
      </p:sp>
      <p:pic>
        <p:nvPicPr>
          <p:cNvPr id="4" name="Picture 3"/>
          <p:cNvPicPr>
            <a:picLocks noChangeAspect="1"/>
          </p:cNvPicPr>
          <p:nvPr/>
        </p:nvPicPr>
        <p:blipFill>
          <a:blip r:embed="rId4"/>
          <a:stretch>
            <a:fillRect/>
          </a:stretch>
        </p:blipFill>
        <p:spPr>
          <a:xfrm>
            <a:off x="1060114" y="1719156"/>
            <a:ext cx="1841500" cy="1841500"/>
          </a:xfrm>
          <a:prstGeom prst="rect">
            <a:avLst/>
          </a:prstGeom>
        </p:spPr>
      </p:pic>
      <p:pic>
        <p:nvPicPr>
          <p:cNvPr id="5" name="Picture 4"/>
          <p:cNvPicPr>
            <a:picLocks noChangeAspect="1"/>
          </p:cNvPicPr>
          <p:nvPr/>
        </p:nvPicPr>
        <p:blipFill>
          <a:blip r:embed="rId5"/>
          <a:stretch>
            <a:fillRect/>
          </a:stretch>
        </p:blipFill>
        <p:spPr>
          <a:xfrm>
            <a:off x="4176227" y="1702454"/>
            <a:ext cx="1714500" cy="1841500"/>
          </a:xfrm>
          <a:prstGeom prst="rect">
            <a:avLst/>
          </a:prstGeom>
        </p:spPr>
      </p:pic>
      <p:pic>
        <p:nvPicPr>
          <p:cNvPr id="6" name="Picture 5"/>
          <p:cNvPicPr>
            <a:picLocks noChangeAspect="1"/>
          </p:cNvPicPr>
          <p:nvPr/>
        </p:nvPicPr>
        <p:blipFill>
          <a:blip r:embed="rId6"/>
          <a:stretch>
            <a:fillRect/>
          </a:stretch>
        </p:blipFill>
        <p:spPr>
          <a:xfrm>
            <a:off x="7231573" y="1702454"/>
            <a:ext cx="1119712" cy="1841500"/>
          </a:xfrm>
          <a:prstGeom prst="rect">
            <a:avLst/>
          </a:prstGeom>
        </p:spPr>
      </p:pic>
      <p:pic>
        <p:nvPicPr>
          <p:cNvPr id="7" name="Picture 6"/>
          <p:cNvPicPr>
            <a:picLocks noChangeAspect="1"/>
          </p:cNvPicPr>
          <p:nvPr/>
        </p:nvPicPr>
        <p:blipFill>
          <a:blip r:embed="rId7"/>
          <a:stretch>
            <a:fillRect/>
          </a:stretch>
        </p:blipFill>
        <p:spPr>
          <a:xfrm>
            <a:off x="9887276" y="1702454"/>
            <a:ext cx="1506475" cy="1841500"/>
          </a:xfrm>
          <a:prstGeom prst="rect">
            <a:avLst/>
          </a:prstGeom>
        </p:spPr>
      </p:pic>
      <p:pic>
        <p:nvPicPr>
          <p:cNvPr id="9" name="Picture 8"/>
          <p:cNvPicPr>
            <a:picLocks noChangeAspect="1"/>
          </p:cNvPicPr>
          <p:nvPr/>
        </p:nvPicPr>
        <p:blipFill>
          <a:blip r:embed="rId8"/>
          <a:stretch>
            <a:fillRect/>
          </a:stretch>
        </p:blipFill>
        <p:spPr>
          <a:xfrm>
            <a:off x="2538122" y="5745255"/>
            <a:ext cx="8083138" cy="711868"/>
          </a:xfrm>
          <a:prstGeom prst="rect">
            <a:avLst/>
          </a:prstGeom>
        </p:spPr>
      </p:pic>
      <p:sp>
        <p:nvSpPr>
          <p:cNvPr id="10" name="Rectangle 9"/>
          <p:cNvSpPr/>
          <p:nvPr/>
        </p:nvSpPr>
        <p:spPr>
          <a:xfrm>
            <a:off x="1060114" y="3614295"/>
            <a:ext cx="1783612" cy="323165"/>
          </a:xfrm>
          <a:prstGeom prst="rect">
            <a:avLst/>
          </a:prstGeom>
        </p:spPr>
        <p:txBody>
          <a:bodyPr wrap="square">
            <a:spAutoFit/>
          </a:bodyPr>
          <a:lstStyle/>
          <a:p>
            <a:pPr algn="ctr"/>
            <a:r>
              <a:rPr lang="en-US" sz="1500" dirty="0"/>
              <a:t>Model (MAV)</a:t>
            </a:r>
          </a:p>
        </p:txBody>
      </p:sp>
      <p:sp>
        <p:nvSpPr>
          <p:cNvPr id="12" name="Rectangle 11"/>
          <p:cNvSpPr/>
          <p:nvPr/>
        </p:nvSpPr>
        <p:spPr>
          <a:xfrm>
            <a:off x="3896077" y="3597592"/>
            <a:ext cx="2274800" cy="553998"/>
          </a:xfrm>
          <a:prstGeom prst="rect">
            <a:avLst/>
          </a:prstGeom>
        </p:spPr>
        <p:txBody>
          <a:bodyPr wrap="square">
            <a:spAutoFit/>
          </a:bodyPr>
          <a:lstStyle/>
          <a:p>
            <a:pPr algn="ctr"/>
            <a:r>
              <a:rPr lang="en-US" sz="1500" dirty="0"/>
              <a:t>Real Image</a:t>
            </a:r>
          </a:p>
          <a:p>
            <a:pPr algn="ctr"/>
            <a:r>
              <a:rPr lang="en-US" sz="1500" dirty="0"/>
              <a:t>Softmax: 0.94, baseball</a:t>
            </a:r>
          </a:p>
        </p:txBody>
      </p:sp>
      <p:sp>
        <p:nvSpPr>
          <p:cNvPr id="13" name="Rectangle 12"/>
          <p:cNvSpPr/>
          <p:nvPr/>
        </p:nvSpPr>
        <p:spPr>
          <a:xfrm>
            <a:off x="6704687" y="3596206"/>
            <a:ext cx="2173484" cy="553998"/>
          </a:xfrm>
          <a:prstGeom prst="rect">
            <a:avLst/>
          </a:prstGeom>
        </p:spPr>
        <p:txBody>
          <a:bodyPr wrap="square">
            <a:spAutoFit/>
          </a:bodyPr>
          <a:lstStyle/>
          <a:p>
            <a:pPr algn="ctr"/>
            <a:r>
              <a:rPr lang="en-US" sz="1500" dirty="0"/>
              <a:t>Fooling Image</a:t>
            </a:r>
          </a:p>
          <a:p>
            <a:pPr algn="ctr"/>
            <a:r>
              <a:rPr lang="en-US" sz="1500" dirty="0"/>
              <a:t>Softmax: 1.0, baseball</a:t>
            </a:r>
          </a:p>
        </p:txBody>
      </p:sp>
      <p:sp>
        <p:nvSpPr>
          <p:cNvPr id="14" name="Rectangle 13"/>
          <p:cNvSpPr/>
          <p:nvPr/>
        </p:nvSpPr>
        <p:spPr>
          <a:xfrm>
            <a:off x="9509277" y="3668465"/>
            <a:ext cx="2262473" cy="553998"/>
          </a:xfrm>
          <a:prstGeom prst="rect">
            <a:avLst/>
          </a:prstGeom>
        </p:spPr>
        <p:txBody>
          <a:bodyPr wrap="square">
            <a:spAutoFit/>
          </a:bodyPr>
          <a:lstStyle/>
          <a:p>
            <a:pPr algn="ctr"/>
            <a:r>
              <a:rPr lang="en-US" sz="1500" dirty="0"/>
              <a:t>Open-Set Image</a:t>
            </a:r>
          </a:p>
          <a:p>
            <a:pPr algn="ctr"/>
            <a:r>
              <a:rPr lang="en-US" sz="1500" dirty="0"/>
              <a:t>Softmax :0.15, baseball</a:t>
            </a:r>
          </a:p>
        </p:txBody>
      </p:sp>
      <p:sp>
        <p:nvSpPr>
          <p:cNvPr id="15" name="Rectangle 14"/>
          <p:cNvSpPr/>
          <p:nvPr/>
        </p:nvSpPr>
        <p:spPr>
          <a:xfrm>
            <a:off x="3792592" y="4151591"/>
            <a:ext cx="2481770" cy="323165"/>
          </a:xfrm>
          <a:prstGeom prst="rect">
            <a:avLst/>
          </a:prstGeom>
        </p:spPr>
        <p:txBody>
          <a:bodyPr wrap="none">
            <a:spAutoFit/>
          </a:bodyPr>
          <a:lstStyle/>
          <a:p>
            <a:pPr algn="ctr"/>
            <a:r>
              <a:rPr lang="en-US" sz="1500" b="1" dirty="0">
                <a:solidFill>
                  <a:srgbClr val="FF0000"/>
                </a:solidFill>
              </a:rPr>
              <a:t>Openmax : 0.94, baseball</a:t>
            </a:r>
          </a:p>
        </p:txBody>
      </p:sp>
      <p:sp>
        <p:nvSpPr>
          <p:cNvPr id="16" name="Rectangle 15"/>
          <p:cNvSpPr/>
          <p:nvPr/>
        </p:nvSpPr>
        <p:spPr>
          <a:xfrm>
            <a:off x="6471196" y="4079440"/>
            <a:ext cx="2640467" cy="553998"/>
          </a:xfrm>
          <a:prstGeom prst="rect">
            <a:avLst/>
          </a:prstGeom>
        </p:spPr>
        <p:txBody>
          <a:bodyPr wrap="none">
            <a:spAutoFit/>
          </a:bodyPr>
          <a:lstStyle/>
          <a:p>
            <a:pPr algn="ctr"/>
            <a:r>
              <a:rPr lang="en-US" sz="1500" b="1" dirty="0">
                <a:solidFill>
                  <a:srgbClr val="FF0000"/>
                </a:solidFill>
              </a:rPr>
              <a:t>Openmax: 0.00, baseball</a:t>
            </a:r>
          </a:p>
          <a:p>
            <a:pPr algn="ctr"/>
            <a:r>
              <a:rPr lang="en-US" sz="1500" b="1" dirty="0">
                <a:solidFill>
                  <a:srgbClr val="FF0000"/>
                </a:solidFill>
              </a:rPr>
              <a:t>                      0.95 Unknown</a:t>
            </a:r>
          </a:p>
        </p:txBody>
      </p:sp>
      <p:sp>
        <p:nvSpPr>
          <p:cNvPr id="17" name="Rectangle 16"/>
          <p:cNvSpPr/>
          <p:nvPr/>
        </p:nvSpPr>
        <p:spPr>
          <a:xfrm>
            <a:off x="9288220" y="4130912"/>
            <a:ext cx="2704587" cy="553998"/>
          </a:xfrm>
          <a:prstGeom prst="rect">
            <a:avLst/>
          </a:prstGeom>
        </p:spPr>
        <p:txBody>
          <a:bodyPr wrap="none">
            <a:spAutoFit/>
          </a:bodyPr>
          <a:lstStyle/>
          <a:p>
            <a:pPr algn="ctr"/>
            <a:r>
              <a:rPr lang="en-US" sz="1500" b="1" dirty="0">
                <a:solidFill>
                  <a:srgbClr val="FF0000"/>
                </a:solidFill>
              </a:rPr>
              <a:t>Openmax: 0.17, baseball</a:t>
            </a:r>
          </a:p>
          <a:p>
            <a:pPr algn="ctr"/>
            <a:r>
              <a:rPr lang="en-US" sz="1500" b="1" dirty="0">
                <a:solidFill>
                  <a:srgbClr val="FF0000"/>
                </a:solidFill>
              </a:rPr>
              <a:t>                    : 0.80, Unknown</a:t>
            </a:r>
          </a:p>
        </p:txBody>
      </p:sp>
      <p:pic>
        <p:nvPicPr>
          <p:cNvPr id="18" name="Picture 17" descr="Screen Shot 2016-06-10 at 7.21.25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5900" y="4719163"/>
            <a:ext cx="7912100" cy="241300"/>
          </a:xfrm>
          <a:prstGeom prst="rect">
            <a:avLst/>
          </a:prstGeom>
        </p:spPr>
      </p:pic>
      <p:sp>
        <p:nvSpPr>
          <p:cNvPr id="21" name="Rectangle 20"/>
          <p:cNvSpPr/>
          <p:nvPr/>
        </p:nvSpPr>
        <p:spPr>
          <a:xfrm>
            <a:off x="1524001" y="4648172"/>
            <a:ext cx="1389293" cy="323165"/>
          </a:xfrm>
          <a:prstGeom prst="rect">
            <a:avLst/>
          </a:prstGeom>
        </p:spPr>
        <p:txBody>
          <a:bodyPr wrap="square">
            <a:spAutoFit/>
          </a:bodyPr>
          <a:lstStyle/>
          <a:p>
            <a:r>
              <a:rPr lang="en-US" sz="1500" dirty="0"/>
              <a:t>Model (MAV)</a:t>
            </a:r>
          </a:p>
        </p:txBody>
      </p:sp>
      <p:pic>
        <p:nvPicPr>
          <p:cNvPr id="22" name="Picture 21" descr="Screen Shot 2016-06-10 at 7.21.34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5900" y="4942476"/>
            <a:ext cx="7924800" cy="279875"/>
          </a:xfrm>
          <a:prstGeom prst="rect">
            <a:avLst/>
          </a:prstGeom>
        </p:spPr>
      </p:pic>
      <p:sp>
        <p:nvSpPr>
          <p:cNvPr id="23" name="Rectangle 22"/>
          <p:cNvSpPr/>
          <p:nvPr/>
        </p:nvSpPr>
        <p:spPr>
          <a:xfrm>
            <a:off x="1510985" y="4928047"/>
            <a:ext cx="1170513" cy="323165"/>
          </a:xfrm>
          <a:prstGeom prst="rect">
            <a:avLst/>
          </a:prstGeom>
        </p:spPr>
        <p:txBody>
          <a:bodyPr wrap="none">
            <a:spAutoFit/>
          </a:bodyPr>
          <a:lstStyle/>
          <a:p>
            <a:pPr algn="ctr"/>
            <a:r>
              <a:rPr lang="en-US" sz="1500" dirty="0"/>
              <a:t>Real Image</a:t>
            </a:r>
          </a:p>
        </p:txBody>
      </p:sp>
      <p:pic>
        <p:nvPicPr>
          <p:cNvPr id="24" name="Picture 23" descr="Screen Shot 2016-06-10 at 7.21.41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55900" y="5223445"/>
            <a:ext cx="7912100" cy="227505"/>
          </a:xfrm>
          <a:prstGeom prst="rect">
            <a:avLst/>
          </a:prstGeom>
        </p:spPr>
      </p:pic>
      <p:sp>
        <p:nvSpPr>
          <p:cNvPr id="25" name="Rectangle 24"/>
          <p:cNvSpPr/>
          <p:nvPr/>
        </p:nvSpPr>
        <p:spPr>
          <a:xfrm>
            <a:off x="1452800" y="5165177"/>
            <a:ext cx="1406155" cy="323165"/>
          </a:xfrm>
          <a:prstGeom prst="rect">
            <a:avLst/>
          </a:prstGeom>
        </p:spPr>
        <p:txBody>
          <a:bodyPr wrap="none">
            <a:spAutoFit/>
          </a:bodyPr>
          <a:lstStyle/>
          <a:p>
            <a:pPr algn="ctr"/>
            <a:r>
              <a:rPr lang="en-US" sz="1500" dirty="0"/>
              <a:t>Fooling Image</a:t>
            </a:r>
          </a:p>
        </p:txBody>
      </p:sp>
      <p:pic>
        <p:nvPicPr>
          <p:cNvPr id="26" name="Picture 25" descr="Screen Shot 2016-06-10 at 7.21.46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0331" y="5436520"/>
            <a:ext cx="7874000" cy="241300"/>
          </a:xfrm>
          <a:prstGeom prst="rect">
            <a:avLst/>
          </a:prstGeom>
        </p:spPr>
      </p:pic>
      <p:sp>
        <p:nvSpPr>
          <p:cNvPr id="27" name="Rectangle 26"/>
          <p:cNvSpPr/>
          <p:nvPr/>
        </p:nvSpPr>
        <p:spPr>
          <a:xfrm>
            <a:off x="1346180" y="5378801"/>
            <a:ext cx="1596912" cy="323165"/>
          </a:xfrm>
          <a:prstGeom prst="rect">
            <a:avLst/>
          </a:prstGeom>
        </p:spPr>
        <p:txBody>
          <a:bodyPr wrap="none">
            <a:spAutoFit/>
          </a:bodyPr>
          <a:lstStyle/>
          <a:p>
            <a:pPr algn="ctr"/>
            <a:r>
              <a:rPr lang="en-US" sz="1500" dirty="0"/>
              <a:t>Open-Set Image</a:t>
            </a:r>
          </a:p>
        </p:txBody>
      </p:sp>
    </p:spTree>
    <p:custDataLst>
      <p:tags r:id="rId1"/>
    </p:custDataLst>
    <p:extLst>
      <p:ext uri="{BB962C8B-B14F-4D97-AF65-F5344CB8AC3E}">
        <p14:creationId xmlns:p14="http://schemas.microsoft.com/office/powerpoint/2010/main" val="2258958327"/>
      </p:ext>
    </p:extLst>
  </p:cSld>
  <p:clrMapOvr>
    <a:masterClrMapping/>
  </p:clrMapOvr>
  <mc:AlternateContent xmlns:mc="http://schemas.openxmlformats.org/markup-compatibility/2006" xmlns:p14="http://schemas.microsoft.com/office/powerpoint/2010/main">
    <mc:Choice Requires="p14">
      <p:transition spd="slow" p14:dur="2000" advTm="25738"/>
    </mc:Choice>
    <mc:Fallback xmlns="">
      <p:transition spd="slow" advTm="257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300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17" grpId="0"/>
      <p:bldP spid="21" grpId="0"/>
      <p:bldP spid="23" grpId="0"/>
      <p:bldP spid="25"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34CCD-F34E-8C4C-B947-6D4D1CB82065}"/>
              </a:ext>
            </a:extLst>
          </p:cNvPr>
          <p:cNvSpPr>
            <a:spLocks noGrp="1"/>
          </p:cNvSpPr>
          <p:nvPr>
            <p:ph type="title"/>
          </p:nvPr>
        </p:nvSpPr>
        <p:spPr/>
        <p:txBody>
          <a:bodyPr/>
          <a:lstStyle/>
          <a:p>
            <a:r>
              <a:rPr lang="en-US" dirty="0" err="1"/>
              <a:t>OpenMax</a:t>
            </a:r>
            <a:r>
              <a:rPr lang="en-US" dirty="0"/>
              <a:t> only somewhat better.   We Researched Why.</a:t>
            </a:r>
          </a:p>
        </p:txBody>
      </p:sp>
      <p:sp>
        <p:nvSpPr>
          <p:cNvPr id="3" name="Content Placeholder 2">
            <a:extLst>
              <a:ext uri="{FF2B5EF4-FFF2-40B4-BE49-F238E27FC236}">
                <a16:creationId xmlns:a16="http://schemas.microsoft.com/office/drawing/2014/main" id="{CABBD084-5EE5-4948-B99E-EACA787DBFA8}"/>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F8B3BB63-6AB0-F14B-8ABD-058F7303F944}"/>
              </a:ext>
            </a:extLst>
          </p:cNvPr>
          <p:cNvSpPr>
            <a:spLocks noGrp="1"/>
          </p:cNvSpPr>
          <p:nvPr>
            <p:ph sz="half" idx="2"/>
          </p:nvPr>
        </p:nvSpPr>
        <p:spPr>
          <a:xfrm>
            <a:off x="6159331" y="838200"/>
            <a:ext cx="6301024" cy="5638800"/>
          </a:xfrm>
        </p:spPr>
        <p:txBody>
          <a:bodyPr/>
          <a:lstStyle/>
          <a:p>
            <a:r>
              <a:rPr lang="en-US" sz="2800" dirty="0" err="1"/>
              <a:t>Lenet</a:t>
            </a:r>
            <a:r>
              <a:rPr lang="en-US" sz="2800" dirty="0"/>
              <a:t>++ 2D feature representation</a:t>
            </a:r>
          </a:p>
        </p:txBody>
      </p:sp>
      <p:pic>
        <p:nvPicPr>
          <p:cNvPr id="6" name="Picture 5">
            <a:extLst>
              <a:ext uri="{FF2B5EF4-FFF2-40B4-BE49-F238E27FC236}">
                <a16:creationId xmlns:a16="http://schemas.microsoft.com/office/drawing/2014/main" id="{93D963B5-3F1C-E046-BBC5-5C7E23227B92}"/>
              </a:ext>
            </a:extLst>
          </p:cNvPr>
          <p:cNvPicPr>
            <a:picLocks noChangeAspect="1"/>
          </p:cNvPicPr>
          <p:nvPr/>
        </p:nvPicPr>
        <p:blipFill>
          <a:blip r:embed="rId3"/>
          <a:stretch>
            <a:fillRect/>
          </a:stretch>
        </p:blipFill>
        <p:spPr>
          <a:xfrm>
            <a:off x="1182755" y="1441276"/>
            <a:ext cx="8545699" cy="5035724"/>
          </a:xfrm>
          <a:prstGeom prst="rect">
            <a:avLst/>
          </a:prstGeom>
        </p:spPr>
      </p:pic>
    </p:spTree>
    <p:extLst>
      <p:ext uri="{BB962C8B-B14F-4D97-AF65-F5344CB8AC3E}">
        <p14:creationId xmlns:p14="http://schemas.microsoft.com/office/powerpoint/2010/main" val="799909207"/>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B0-7D40-BE40-B36E-8935AAEC1EB1}"/>
              </a:ext>
            </a:extLst>
          </p:cNvPr>
          <p:cNvSpPr>
            <a:spLocks noGrp="1"/>
          </p:cNvSpPr>
          <p:nvPr>
            <p:ph type="title"/>
          </p:nvPr>
        </p:nvSpPr>
        <p:spPr/>
        <p:txBody>
          <a:bodyPr>
            <a:normAutofit/>
          </a:bodyPr>
          <a:lstStyle/>
          <a:p>
            <a:r>
              <a:rPr lang="en-US" dirty="0"/>
              <a:t>Training/Testing</a:t>
            </a:r>
          </a:p>
        </p:txBody>
      </p:sp>
      <p:sp>
        <p:nvSpPr>
          <p:cNvPr id="3" name="Content Placeholder 2">
            <a:extLst>
              <a:ext uri="{FF2B5EF4-FFF2-40B4-BE49-F238E27FC236}">
                <a16:creationId xmlns:a16="http://schemas.microsoft.com/office/drawing/2014/main" id="{18616BAE-2E92-A04E-8919-B7995FD2AF35}"/>
              </a:ext>
            </a:extLst>
          </p:cNvPr>
          <p:cNvSpPr>
            <a:spLocks noGrp="1"/>
          </p:cNvSpPr>
          <p:nvPr>
            <p:ph sz="half" idx="1"/>
          </p:nvPr>
        </p:nvSpPr>
        <p:spPr>
          <a:xfrm>
            <a:off x="2888973" y="838200"/>
            <a:ext cx="3782774" cy="5638800"/>
          </a:xfrm>
        </p:spPr>
        <p:txBody>
          <a:bodyPr/>
          <a:lstStyle/>
          <a:p>
            <a:pPr algn="ctr"/>
            <a:r>
              <a:rPr lang="en-US" dirty="0"/>
              <a:t>Known Unknowns NIST Letters</a:t>
            </a:r>
          </a:p>
        </p:txBody>
      </p:sp>
      <p:sp>
        <p:nvSpPr>
          <p:cNvPr id="4" name="Content Placeholder 3">
            <a:extLst>
              <a:ext uri="{FF2B5EF4-FFF2-40B4-BE49-F238E27FC236}">
                <a16:creationId xmlns:a16="http://schemas.microsoft.com/office/drawing/2014/main" id="{889B6BD2-375F-094C-A1A8-8171EB024530}"/>
              </a:ext>
            </a:extLst>
          </p:cNvPr>
          <p:cNvSpPr>
            <a:spLocks noGrp="1"/>
          </p:cNvSpPr>
          <p:nvPr>
            <p:ph sz="half" idx="2"/>
          </p:nvPr>
        </p:nvSpPr>
        <p:spPr>
          <a:xfrm>
            <a:off x="7047211" y="795212"/>
            <a:ext cx="5219869" cy="5638800"/>
          </a:xfrm>
        </p:spPr>
        <p:txBody>
          <a:bodyPr/>
          <a:lstStyle/>
          <a:p>
            <a:endParaRPr lang="en-US" dirty="0"/>
          </a:p>
        </p:txBody>
      </p:sp>
      <p:pic>
        <p:nvPicPr>
          <p:cNvPr id="8" name="Picture 7">
            <a:extLst>
              <a:ext uri="{FF2B5EF4-FFF2-40B4-BE49-F238E27FC236}">
                <a16:creationId xmlns:a16="http://schemas.microsoft.com/office/drawing/2014/main" id="{FE8F97D4-7F41-4E45-B3DD-23E8A2870B86}"/>
              </a:ext>
            </a:extLst>
          </p:cNvPr>
          <p:cNvPicPr>
            <a:picLocks noChangeAspect="1"/>
          </p:cNvPicPr>
          <p:nvPr/>
        </p:nvPicPr>
        <p:blipFill>
          <a:blip r:embed="rId3"/>
          <a:stretch>
            <a:fillRect/>
          </a:stretch>
        </p:blipFill>
        <p:spPr>
          <a:xfrm>
            <a:off x="7353372" y="1492474"/>
            <a:ext cx="4569907" cy="4863877"/>
          </a:xfrm>
          <a:prstGeom prst="rect">
            <a:avLst/>
          </a:prstGeom>
        </p:spPr>
      </p:pic>
      <p:pic>
        <p:nvPicPr>
          <p:cNvPr id="9" name="Picture 8">
            <a:extLst>
              <a:ext uri="{FF2B5EF4-FFF2-40B4-BE49-F238E27FC236}">
                <a16:creationId xmlns:a16="http://schemas.microsoft.com/office/drawing/2014/main" id="{F2B075AA-4B52-6A4A-8289-8D35FF8037A1}"/>
              </a:ext>
            </a:extLst>
          </p:cNvPr>
          <p:cNvPicPr>
            <a:picLocks noChangeAspect="1"/>
          </p:cNvPicPr>
          <p:nvPr/>
        </p:nvPicPr>
        <p:blipFill>
          <a:blip r:embed="rId4"/>
          <a:stretch>
            <a:fillRect/>
          </a:stretch>
        </p:blipFill>
        <p:spPr>
          <a:xfrm>
            <a:off x="3327959" y="2128780"/>
            <a:ext cx="2904803" cy="4348220"/>
          </a:xfrm>
          <a:prstGeom prst="rect">
            <a:avLst/>
          </a:prstGeom>
        </p:spPr>
      </p:pic>
      <p:pic>
        <p:nvPicPr>
          <p:cNvPr id="10" name="Picture 9">
            <a:extLst>
              <a:ext uri="{FF2B5EF4-FFF2-40B4-BE49-F238E27FC236}">
                <a16:creationId xmlns:a16="http://schemas.microsoft.com/office/drawing/2014/main" id="{F9C2CCC5-F64B-0940-ABC8-44489C0BAD6C}"/>
              </a:ext>
            </a:extLst>
          </p:cNvPr>
          <p:cNvPicPr>
            <a:picLocks noChangeAspect="1"/>
          </p:cNvPicPr>
          <p:nvPr/>
        </p:nvPicPr>
        <p:blipFill rotWithShape="1">
          <a:blip r:embed="rId3"/>
          <a:srcRect t="9701" b="77521"/>
          <a:stretch/>
        </p:blipFill>
        <p:spPr>
          <a:xfrm>
            <a:off x="7353372" y="1200151"/>
            <a:ext cx="4569907" cy="621501"/>
          </a:xfrm>
          <a:prstGeom prst="rect">
            <a:avLst/>
          </a:prstGeom>
        </p:spPr>
      </p:pic>
      <p:pic>
        <p:nvPicPr>
          <p:cNvPr id="11" name="Picture 10">
            <a:extLst>
              <a:ext uri="{FF2B5EF4-FFF2-40B4-BE49-F238E27FC236}">
                <a16:creationId xmlns:a16="http://schemas.microsoft.com/office/drawing/2014/main" id="{BEE333F8-8BBD-5D42-88AE-0C62BC5E03DE}"/>
              </a:ext>
            </a:extLst>
          </p:cNvPr>
          <p:cNvPicPr>
            <a:picLocks noChangeAspect="1"/>
          </p:cNvPicPr>
          <p:nvPr/>
        </p:nvPicPr>
        <p:blipFill rotWithShape="1">
          <a:blip r:embed="rId5"/>
          <a:srcRect r="84337"/>
          <a:stretch/>
        </p:blipFill>
        <p:spPr>
          <a:xfrm>
            <a:off x="556976" y="1492474"/>
            <a:ext cx="1338485" cy="5035724"/>
          </a:xfrm>
          <a:prstGeom prst="rect">
            <a:avLst/>
          </a:prstGeom>
        </p:spPr>
      </p:pic>
      <p:sp>
        <p:nvSpPr>
          <p:cNvPr id="6" name="Rectangle 5">
            <a:extLst>
              <a:ext uri="{FF2B5EF4-FFF2-40B4-BE49-F238E27FC236}">
                <a16:creationId xmlns:a16="http://schemas.microsoft.com/office/drawing/2014/main" id="{6F480411-72CD-7E4B-87C6-34A93E2AD35D}"/>
              </a:ext>
            </a:extLst>
          </p:cNvPr>
          <p:cNvSpPr/>
          <p:nvPr/>
        </p:nvSpPr>
        <p:spPr>
          <a:xfrm>
            <a:off x="620123" y="795212"/>
            <a:ext cx="1212191" cy="830997"/>
          </a:xfrm>
          <a:prstGeom prst="rect">
            <a:avLst/>
          </a:prstGeom>
        </p:spPr>
        <p:txBody>
          <a:bodyPr wrap="none">
            <a:spAutoFit/>
          </a:bodyPr>
          <a:lstStyle/>
          <a:p>
            <a:r>
              <a:rPr lang="en-US" sz="2400" dirty="0"/>
              <a:t>Known:</a:t>
            </a:r>
          </a:p>
          <a:p>
            <a:r>
              <a:rPr lang="en-US" sz="2400" dirty="0"/>
              <a:t>MNIST</a:t>
            </a:r>
            <a:endParaRPr lang="en-US" dirty="0"/>
          </a:p>
        </p:txBody>
      </p:sp>
    </p:spTree>
    <p:custDataLst>
      <p:tags r:id="rId1"/>
    </p:custDataLst>
    <p:extLst>
      <p:ext uri="{BB962C8B-B14F-4D97-AF65-F5344CB8AC3E}">
        <p14:creationId xmlns:p14="http://schemas.microsoft.com/office/powerpoint/2010/main" val="1158615879"/>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F66F23-924F-7540-9156-F6368C0C298A}"/>
              </a:ext>
            </a:extLst>
          </p:cNvPr>
          <p:cNvPicPr>
            <a:picLocks noChangeAspect="1"/>
          </p:cNvPicPr>
          <p:nvPr/>
        </p:nvPicPr>
        <p:blipFill>
          <a:blip r:embed="rId3"/>
          <a:stretch>
            <a:fillRect/>
          </a:stretch>
        </p:blipFill>
        <p:spPr>
          <a:xfrm>
            <a:off x="254001" y="2139133"/>
            <a:ext cx="5397500" cy="3579395"/>
          </a:xfrm>
          <a:prstGeom prst="rect">
            <a:avLst/>
          </a:prstGeom>
        </p:spPr>
      </p:pic>
      <p:sp>
        <p:nvSpPr>
          <p:cNvPr id="6" name="TextBox 5">
            <a:extLst>
              <a:ext uri="{FF2B5EF4-FFF2-40B4-BE49-F238E27FC236}">
                <a16:creationId xmlns:a16="http://schemas.microsoft.com/office/drawing/2014/main" id="{A9A8E0EB-0F97-994F-B73A-3C2002CEE3C5}"/>
              </a:ext>
            </a:extLst>
          </p:cNvPr>
          <p:cNvSpPr txBox="1"/>
          <p:nvPr/>
        </p:nvSpPr>
        <p:spPr>
          <a:xfrm>
            <a:off x="1501253" y="5632187"/>
            <a:ext cx="3070071" cy="646331"/>
          </a:xfrm>
          <a:prstGeom prst="rect">
            <a:avLst/>
          </a:prstGeom>
          <a:noFill/>
        </p:spPr>
        <p:txBody>
          <a:bodyPr wrap="none" rtlCol="0">
            <a:spAutoFit/>
          </a:bodyPr>
          <a:lstStyle/>
          <a:p>
            <a:pPr algn="ctr"/>
            <a:r>
              <a:rPr lang="en-US" dirty="0"/>
              <a:t>LENET++ trained on MNIST</a:t>
            </a:r>
          </a:p>
          <a:p>
            <a:pPr algn="ctr"/>
            <a:r>
              <a:rPr lang="en-US" dirty="0"/>
              <a:t>MNIST test set (Colors) </a:t>
            </a:r>
          </a:p>
        </p:txBody>
      </p:sp>
      <p:sp>
        <p:nvSpPr>
          <p:cNvPr id="7" name="TextBox 6">
            <a:extLst>
              <a:ext uri="{FF2B5EF4-FFF2-40B4-BE49-F238E27FC236}">
                <a16:creationId xmlns:a16="http://schemas.microsoft.com/office/drawing/2014/main" id="{787C42A4-ABD7-CB40-A980-4B9CFDCF911D}"/>
              </a:ext>
            </a:extLst>
          </p:cNvPr>
          <p:cNvSpPr txBox="1"/>
          <p:nvPr/>
        </p:nvSpPr>
        <p:spPr>
          <a:xfrm>
            <a:off x="6662815" y="5632188"/>
            <a:ext cx="5197212" cy="646331"/>
          </a:xfrm>
          <a:prstGeom prst="rect">
            <a:avLst/>
          </a:prstGeom>
          <a:noFill/>
        </p:spPr>
        <p:txBody>
          <a:bodyPr wrap="square" rtlCol="0">
            <a:spAutoFit/>
          </a:bodyPr>
          <a:lstStyle/>
          <a:p>
            <a:pPr algn="ctr"/>
            <a:r>
              <a:rPr lang="en-US" dirty="0"/>
              <a:t>LENET++ trained on MNIST</a:t>
            </a:r>
          </a:p>
          <a:p>
            <a:pPr algn="ctr"/>
            <a:r>
              <a:rPr lang="en-US" dirty="0"/>
              <a:t>MNIST test set (colors)  Black = NIST Letters..  </a:t>
            </a:r>
          </a:p>
        </p:txBody>
      </p:sp>
      <p:sp>
        <p:nvSpPr>
          <p:cNvPr id="8" name="Rectangle 7">
            <a:extLst>
              <a:ext uri="{FF2B5EF4-FFF2-40B4-BE49-F238E27FC236}">
                <a16:creationId xmlns:a16="http://schemas.microsoft.com/office/drawing/2014/main" id="{D2FC2CC3-1F5D-F04D-8E46-AB02B9633978}"/>
              </a:ext>
            </a:extLst>
          </p:cNvPr>
          <p:cNvSpPr/>
          <p:nvPr/>
        </p:nvSpPr>
        <p:spPr>
          <a:xfrm>
            <a:off x="387392" y="649471"/>
            <a:ext cx="11229356" cy="1077218"/>
          </a:xfrm>
          <a:prstGeom prst="rect">
            <a:avLst/>
          </a:prstGeom>
        </p:spPr>
        <p:txBody>
          <a:bodyPr wrap="none">
            <a:spAutoFit/>
          </a:bodyPr>
          <a:lstStyle/>
          <a:p>
            <a:pPr algn="ctr"/>
            <a:r>
              <a:rPr lang="en-US" sz="3200" dirty="0"/>
              <a:t>Rather than being far away or “outside” the data, </a:t>
            </a:r>
          </a:p>
          <a:p>
            <a:pPr algn="ctr"/>
            <a:r>
              <a:rPr lang="en-US" sz="3200" dirty="0"/>
              <a:t>features for unknown inputs generally overlap known classes</a:t>
            </a:r>
          </a:p>
        </p:txBody>
      </p:sp>
      <p:sp>
        <p:nvSpPr>
          <p:cNvPr id="9" name="Oval 8">
            <a:extLst>
              <a:ext uri="{FF2B5EF4-FFF2-40B4-BE49-F238E27FC236}">
                <a16:creationId xmlns:a16="http://schemas.microsoft.com/office/drawing/2014/main" id="{365FE7D0-DFB5-094A-AD81-ADA7032DC43A}"/>
              </a:ext>
            </a:extLst>
          </p:cNvPr>
          <p:cNvSpPr/>
          <p:nvPr/>
        </p:nvSpPr>
        <p:spPr>
          <a:xfrm>
            <a:off x="2365003" y="3977366"/>
            <a:ext cx="1419599" cy="142128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77D3955-20E1-7D43-B620-27E8C072B252}"/>
              </a:ext>
            </a:extLst>
          </p:cNvPr>
          <p:cNvSpPr/>
          <p:nvPr/>
        </p:nvSpPr>
        <p:spPr>
          <a:xfrm>
            <a:off x="3015162" y="3708401"/>
            <a:ext cx="1658439" cy="1549400"/>
          </a:xfrm>
          <a:prstGeom prst="ellipse">
            <a:avLst/>
          </a:prstGeom>
          <a:noFill/>
          <a:ln w="38100">
            <a:solidFill>
              <a:srgbClr val="D88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BF3C1D1-A79C-DB4E-B964-165B316003DA}"/>
              </a:ext>
            </a:extLst>
          </p:cNvPr>
          <p:cNvGrpSpPr/>
          <p:nvPr/>
        </p:nvGrpSpPr>
        <p:grpSpPr>
          <a:xfrm>
            <a:off x="6430778" y="2139133"/>
            <a:ext cx="5397500" cy="3579395"/>
            <a:chOff x="6430777" y="2139132"/>
            <a:chExt cx="5397500" cy="3579395"/>
          </a:xfrm>
        </p:grpSpPr>
        <p:pic>
          <p:nvPicPr>
            <p:cNvPr id="4" name="Picture 3">
              <a:extLst>
                <a:ext uri="{FF2B5EF4-FFF2-40B4-BE49-F238E27FC236}">
                  <a16:creationId xmlns:a16="http://schemas.microsoft.com/office/drawing/2014/main" id="{264C9BCC-E2C0-884E-8951-E4525067DF86}"/>
                </a:ext>
              </a:extLst>
            </p:cNvPr>
            <p:cNvPicPr>
              <a:picLocks noChangeAspect="1"/>
            </p:cNvPicPr>
            <p:nvPr/>
          </p:nvPicPr>
          <p:blipFill>
            <a:blip r:embed="rId4"/>
            <a:stretch>
              <a:fillRect/>
            </a:stretch>
          </p:blipFill>
          <p:spPr>
            <a:xfrm>
              <a:off x="6430777" y="2139132"/>
              <a:ext cx="5397500" cy="3579395"/>
            </a:xfrm>
            <a:prstGeom prst="rect">
              <a:avLst/>
            </a:prstGeom>
          </p:spPr>
        </p:pic>
        <p:sp>
          <p:nvSpPr>
            <p:cNvPr id="11" name="Oval 10">
              <a:extLst>
                <a:ext uri="{FF2B5EF4-FFF2-40B4-BE49-F238E27FC236}">
                  <a16:creationId xmlns:a16="http://schemas.microsoft.com/office/drawing/2014/main" id="{2CDFE890-7247-294C-A093-6CB2516B74C6}"/>
                </a:ext>
              </a:extLst>
            </p:cNvPr>
            <p:cNvSpPr/>
            <p:nvPr/>
          </p:nvSpPr>
          <p:spPr>
            <a:xfrm>
              <a:off x="8483600" y="3944128"/>
              <a:ext cx="1386269" cy="138791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EBB83FB-3214-7043-9568-EECFCB173E6E}"/>
                </a:ext>
              </a:extLst>
            </p:cNvPr>
            <p:cNvSpPr/>
            <p:nvPr/>
          </p:nvSpPr>
          <p:spPr>
            <a:xfrm>
              <a:off x="9273325" y="3695701"/>
              <a:ext cx="1587143" cy="1482793"/>
            </a:xfrm>
            <a:prstGeom prst="ellipse">
              <a:avLst/>
            </a:prstGeom>
            <a:noFill/>
            <a:ln w="38100">
              <a:solidFill>
                <a:srgbClr val="D88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911925724"/>
      </p:ext>
    </p:extLst>
  </p:cSld>
  <p:clrMapOvr>
    <a:masterClrMapping/>
  </p:clrMapOvr>
  <mc:AlternateContent xmlns:mc="http://schemas.openxmlformats.org/markup-compatibility/2006">
    <mc:Choice xmlns:p14="http://schemas.microsoft.com/office/powerpoint/2010/main" Requires="p14">
      <p:transition spd="slow" p14:dur="2000" advTm="20090"/>
    </mc:Choice>
    <mc:Fallback>
      <p:transition spd="slow" advTm="200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AFA8-BD45-C241-A9F4-704A7CBF1F72}"/>
              </a:ext>
            </a:extLst>
          </p:cNvPr>
          <p:cNvSpPr>
            <a:spLocks noGrp="1"/>
          </p:cNvSpPr>
          <p:nvPr>
            <p:ph type="title"/>
          </p:nvPr>
        </p:nvSpPr>
        <p:spPr>
          <a:xfrm>
            <a:off x="1" y="166015"/>
            <a:ext cx="12337143" cy="668872"/>
          </a:xfrm>
        </p:spPr>
        <p:txBody>
          <a:bodyPr>
            <a:noAutofit/>
          </a:bodyPr>
          <a:lstStyle/>
          <a:p>
            <a:pPr algn="ctr"/>
            <a:r>
              <a:rPr lang="en-US" sz="2800" dirty="0"/>
              <a:t>Observation from Default Response – Leading to Our Approach</a:t>
            </a:r>
          </a:p>
        </p:txBody>
      </p:sp>
      <p:pic>
        <p:nvPicPr>
          <p:cNvPr id="10" name="Content Placeholder 9">
            <a:extLst>
              <a:ext uri="{FF2B5EF4-FFF2-40B4-BE49-F238E27FC236}">
                <a16:creationId xmlns:a16="http://schemas.microsoft.com/office/drawing/2014/main" id="{2BBD06FA-A3D4-5742-B1F6-470DCF7A6926}"/>
              </a:ext>
            </a:extLst>
          </p:cNvPr>
          <p:cNvPicPr>
            <a:picLocks noGrp="1" noChangeAspect="1"/>
          </p:cNvPicPr>
          <p:nvPr>
            <p:ph idx="1"/>
          </p:nvPr>
        </p:nvPicPr>
        <p:blipFill>
          <a:blip r:embed="rId3"/>
          <a:stretch>
            <a:fillRect/>
          </a:stretch>
        </p:blipFill>
        <p:spPr>
          <a:xfrm>
            <a:off x="2047461" y="982438"/>
            <a:ext cx="8581957" cy="3910209"/>
          </a:xfrm>
          <a:prstGeom prst="rect">
            <a:avLst/>
          </a:prstGeom>
        </p:spPr>
      </p:pic>
      <p:sp>
        <p:nvSpPr>
          <p:cNvPr id="11" name="Rectangle 10">
            <a:extLst>
              <a:ext uri="{FF2B5EF4-FFF2-40B4-BE49-F238E27FC236}">
                <a16:creationId xmlns:a16="http://schemas.microsoft.com/office/drawing/2014/main" id="{604783F6-D4D3-3949-83D1-DEE387E37F25}"/>
              </a:ext>
            </a:extLst>
          </p:cNvPr>
          <p:cNvSpPr/>
          <p:nvPr/>
        </p:nvSpPr>
        <p:spPr>
          <a:xfrm>
            <a:off x="304800" y="4773936"/>
            <a:ext cx="11582400" cy="1610762"/>
          </a:xfrm>
          <a:prstGeom prst="rect">
            <a:avLst/>
          </a:prstGeom>
        </p:spPr>
        <p:txBody>
          <a:bodyPr wrap="square">
            <a:spAutoFit/>
          </a:bodyPr>
          <a:lstStyle/>
          <a:p>
            <a:r>
              <a:rPr lang="en-US" sz="2400" dirty="0"/>
              <a:t>Observer that there is  difference in entropy and magnitude.    While Open-Set limited response outside the ring of data,  most of the unknowns had smaller magnitude. </a:t>
            </a:r>
          </a:p>
          <a:p>
            <a:pPr algn="ctr"/>
            <a:r>
              <a:rPr lang="en-US" sz="2667" b="1" dirty="0"/>
              <a:t>The NeurIPS18  approach seeks to emphasize that difference. </a:t>
            </a:r>
          </a:p>
        </p:txBody>
      </p:sp>
    </p:spTree>
    <p:extLst>
      <p:ext uri="{BB962C8B-B14F-4D97-AF65-F5344CB8AC3E}">
        <p14:creationId xmlns:p14="http://schemas.microsoft.com/office/powerpoint/2010/main" val="848622295"/>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E1A7-1DB9-344F-8AAA-E06B6A4FC54E}"/>
              </a:ext>
            </a:extLst>
          </p:cNvPr>
          <p:cNvSpPr>
            <a:spLocks noGrp="1"/>
          </p:cNvSpPr>
          <p:nvPr>
            <p:ph type="title"/>
          </p:nvPr>
        </p:nvSpPr>
        <p:spPr/>
        <p:txBody>
          <a:bodyPr/>
          <a:lstStyle/>
          <a:p>
            <a:r>
              <a:rPr lang="en-US" dirty="0"/>
              <a:t>Goal of Our Approach</a:t>
            </a:r>
          </a:p>
        </p:txBody>
      </p:sp>
      <p:pic>
        <p:nvPicPr>
          <p:cNvPr id="7" name="Content Placeholder 6">
            <a:extLst>
              <a:ext uri="{FF2B5EF4-FFF2-40B4-BE49-F238E27FC236}">
                <a16:creationId xmlns:a16="http://schemas.microsoft.com/office/drawing/2014/main" id="{E4E9B3A8-FEF9-3D4A-A599-6BA2E94525E3}"/>
              </a:ext>
            </a:extLst>
          </p:cNvPr>
          <p:cNvPicPr>
            <a:picLocks noGrp="1" noChangeAspect="1"/>
          </p:cNvPicPr>
          <p:nvPr>
            <p:ph idx="1"/>
          </p:nvPr>
        </p:nvPicPr>
        <p:blipFill>
          <a:blip r:embed="rId2"/>
          <a:stretch>
            <a:fillRect/>
          </a:stretch>
        </p:blipFill>
        <p:spPr>
          <a:xfrm>
            <a:off x="217715" y="1294087"/>
            <a:ext cx="11974285" cy="5563915"/>
          </a:xfrm>
          <a:prstGeom prst="rect">
            <a:avLst/>
          </a:prstGeom>
        </p:spPr>
      </p:pic>
    </p:spTree>
    <p:extLst>
      <p:ext uri="{BB962C8B-B14F-4D97-AF65-F5344CB8AC3E}">
        <p14:creationId xmlns:p14="http://schemas.microsoft.com/office/powerpoint/2010/main" val="831510697"/>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A763E2-F32A-9846-BE2F-6765B9E60DEA}"/>
              </a:ext>
            </a:extLst>
          </p:cNvPr>
          <p:cNvPicPr>
            <a:picLocks noChangeAspect="1"/>
          </p:cNvPicPr>
          <p:nvPr/>
        </p:nvPicPr>
        <p:blipFill>
          <a:blip r:embed="rId3"/>
          <a:stretch>
            <a:fillRect/>
          </a:stretch>
        </p:blipFill>
        <p:spPr>
          <a:xfrm>
            <a:off x="150959" y="95863"/>
            <a:ext cx="3816615" cy="4839932"/>
          </a:xfrm>
          <a:prstGeom prst="rect">
            <a:avLst/>
          </a:prstGeom>
        </p:spPr>
      </p:pic>
      <p:pic>
        <p:nvPicPr>
          <p:cNvPr id="6" name="Picture 5">
            <a:extLst>
              <a:ext uri="{FF2B5EF4-FFF2-40B4-BE49-F238E27FC236}">
                <a16:creationId xmlns:a16="http://schemas.microsoft.com/office/drawing/2014/main" id="{63FE93D9-9D1B-DE41-9BC2-AC094A877364}"/>
              </a:ext>
            </a:extLst>
          </p:cNvPr>
          <p:cNvPicPr>
            <a:picLocks noChangeAspect="1"/>
          </p:cNvPicPr>
          <p:nvPr/>
        </p:nvPicPr>
        <p:blipFill>
          <a:blip r:embed="rId4"/>
          <a:stretch>
            <a:fillRect/>
          </a:stretch>
        </p:blipFill>
        <p:spPr>
          <a:xfrm>
            <a:off x="4092520" y="95863"/>
            <a:ext cx="3714297" cy="4839932"/>
          </a:xfrm>
          <a:prstGeom prst="rect">
            <a:avLst/>
          </a:prstGeom>
        </p:spPr>
      </p:pic>
      <p:pic>
        <p:nvPicPr>
          <p:cNvPr id="7" name="Picture 6">
            <a:extLst>
              <a:ext uri="{FF2B5EF4-FFF2-40B4-BE49-F238E27FC236}">
                <a16:creationId xmlns:a16="http://schemas.microsoft.com/office/drawing/2014/main" id="{1447B6EC-C904-734B-9DC3-9E724F64150C}"/>
              </a:ext>
            </a:extLst>
          </p:cNvPr>
          <p:cNvPicPr>
            <a:picLocks noChangeAspect="1"/>
          </p:cNvPicPr>
          <p:nvPr/>
        </p:nvPicPr>
        <p:blipFill>
          <a:blip r:embed="rId5"/>
          <a:stretch>
            <a:fillRect/>
          </a:stretch>
        </p:blipFill>
        <p:spPr>
          <a:xfrm>
            <a:off x="8467435" y="95863"/>
            <a:ext cx="3678380" cy="4839932"/>
          </a:xfrm>
          <a:prstGeom prst="rect">
            <a:avLst/>
          </a:prstGeom>
        </p:spPr>
      </p:pic>
      <p:sp>
        <p:nvSpPr>
          <p:cNvPr id="10" name="Rectangle 9">
            <a:extLst>
              <a:ext uri="{FF2B5EF4-FFF2-40B4-BE49-F238E27FC236}">
                <a16:creationId xmlns:a16="http://schemas.microsoft.com/office/drawing/2014/main" id="{54FD910A-DE2D-B24A-9F54-3A20125E771B}"/>
              </a:ext>
            </a:extLst>
          </p:cNvPr>
          <p:cNvSpPr/>
          <p:nvPr/>
        </p:nvSpPr>
        <p:spPr>
          <a:xfrm>
            <a:off x="0" y="5029198"/>
            <a:ext cx="11798709" cy="2308324"/>
          </a:xfrm>
          <a:prstGeom prst="rect">
            <a:avLst/>
          </a:prstGeom>
        </p:spPr>
        <p:txBody>
          <a:bodyPr wrap="square">
            <a:spAutoFit/>
          </a:bodyPr>
          <a:lstStyle/>
          <a:p>
            <a:r>
              <a:rPr lang="en-US" sz="2800" dirty="0">
                <a:latin typeface="NimbusRomNo9L"/>
              </a:rPr>
              <a:t>L</a:t>
            </a:r>
            <a:r>
              <a:rPr lang="en-US" sz="2000" dirty="0">
                <a:latin typeface="NimbusRomNo9L"/>
              </a:rPr>
              <a:t>E</a:t>
            </a:r>
            <a:r>
              <a:rPr lang="en-US" sz="2800" dirty="0">
                <a:latin typeface="NimbusRomNo9L"/>
              </a:rPr>
              <a:t>N</a:t>
            </a:r>
            <a:r>
              <a:rPr lang="en-US" sz="2000" dirty="0">
                <a:latin typeface="NimbusRomNo9L"/>
              </a:rPr>
              <a:t>ET</a:t>
            </a:r>
            <a:r>
              <a:rPr lang="en-US" sz="2800" dirty="0">
                <a:latin typeface="NimbusRomNo9L"/>
              </a:rPr>
              <a:t>++ R</a:t>
            </a:r>
            <a:r>
              <a:rPr lang="en-US" sz="2000" dirty="0">
                <a:latin typeface="NimbusRomNo9L"/>
              </a:rPr>
              <a:t>ESPONSES </a:t>
            </a:r>
            <a:r>
              <a:rPr lang="en-US" sz="2800" dirty="0">
                <a:latin typeface="NimbusRomNo9L"/>
              </a:rPr>
              <a:t>T</a:t>
            </a:r>
            <a:r>
              <a:rPr lang="en-US" sz="2000" dirty="0">
                <a:latin typeface="NimbusRomNo9L"/>
              </a:rPr>
              <a:t>O </a:t>
            </a:r>
            <a:r>
              <a:rPr lang="en-US" sz="2800" dirty="0">
                <a:latin typeface="NimbusRomNo9L"/>
              </a:rPr>
              <a:t>K</a:t>
            </a:r>
            <a:r>
              <a:rPr lang="en-US" sz="2000" dirty="0">
                <a:latin typeface="NimbusRomNo9L"/>
              </a:rPr>
              <a:t>NOWNS AND </a:t>
            </a:r>
            <a:r>
              <a:rPr lang="en-US" sz="2800" dirty="0">
                <a:latin typeface="NimbusRomNo9L"/>
              </a:rPr>
              <a:t>U</a:t>
            </a:r>
            <a:r>
              <a:rPr lang="en-US" sz="2000" dirty="0">
                <a:latin typeface="NimbusRomNo9L"/>
              </a:rPr>
              <a:t>NKNOWNS</a:t>
            </a:r>
            <a:r>
              <a:rPr lang="en-US" sz="2800" dirty="0">
                <a:latin typeface="NimbusRomNo9L"/>
              </a:rPr>
              <a:t>. </a:t>
            </a:r>
            <a:r>
              <a:rPr lang="en-US" sz="2000" i="1" dirty="0"/>
              <a:t>Colored dots represent test samples from the ten MNIST classes, while black dots represent samples from unknown unknowns. The dashed gray-white lines indicate class borders. The figures in the bottom are histograms of network scores for known (green) and unknowns (red) with logarithmic vertical axis. </a:t>
            </a:r>
            <a:endParaRPr lang="en-US" sz="2000" dirty="0"/>
          </a:p>
          <a:p>
            <a:endParaRPr lang="en-US" sz="2800" dirty="0"/>
          </a:p>
          <a:p>
            <a:r>
              <a:rPr lang="en-US" sz="2800" dirty="0">
                <a:latin typeface="NimbusRomNo9L"/>
              </a:rPr>
              <a:t> </a:t>
            </a:r>
            <a:endParaRPr lang="en-US" sz="2000" dirty="0"/>
          </a:p>
        </p:txBody>
      </p:sp>
      <p:sp>
        <p:nvSpPr>
          <p:cNvPr id="2" name="TextBox 1">
            <a:extLst>
              <a:ext uri="{FF2B5EF4-FFF2-40B4-BE49-F238E27FC236}">
                <a16:creationId xmlns:a16="http://schemas.microsoft.com/office/drawing/2014/main" id="{99F6FF83-D3B5-E040-A5B8-5AB4BBB52448}"/>
              </a:ext>
            </a:extLst>
          </p:cNvPr>
          <p:cNvSpPr txBox="1"/>
          <p:nvPr/>
        </p:nvSpPr>
        <p:spPr>
          <a:xfrm>
            <a:off x="7338177" y="6183360"/>
            <a:ext cx="2496196" cy="461665"/>
          </a:xfrm>
          <a:prstGeom prst="rect">
            <a:avLst/>
          </a:prstGeom>
          <a:noFill/>
        </p:spPr>
        <p:txBody>
          <a:bodyPr wrap="none" rtlCol="0">
            <a:spAutoFit/>
          </a:bodyPr>
          <a:lstStyle/>
          <a:p>
            <a:r>
              <a:rPr lang="en-US" sz="2400" dirty="0" err="1"/>
              <a:t>Dhamija</a:t>
            </a:r>
            <a:r>
              <a:rPr lang="en-US" sz="2400" dirty="0"/>
              <a:t> et al. 18</a:t>
            </a:r>
          </a:p>
        </p:txBody>
      </p:sp>
    </p:spTree>
    <p:custDataLst>
      <p:tags r:id="rId1"/>
    </p:custDataLst>
    <p:extLst>
      <p:ext uri="{BB962C8B-B14F-4D97-AF65-F5344CB8AC3E}">
        <p14:creationId xmlns:p14="http://schemas.microsoft.com/office/powerpoint/2010/main" val="4197834576"/>
      </p:ext>
    </p:extLst>
  </p:cSld>
  <p:clrMapOvr>
    <a:masterClrMapping/>
  </p:clrMapOvr>
  <mc:AlternateContent xmlns:mc="http://schemas.openxmlformats.org/markup-compatibility/2006">
    <mc:Choice xmlns:p14="http://schemas.microsoft.com/office/powerpoint/2010/main" Requires="p14">
      <p:transition spd="slow" p14:dur="2000" advTm="46000"/>
    </mc:Choice>
    <mc:Fallback>
      <p:transition spd="slow" advTm="4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6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6500"/>
                            </p:stCondLst>
                            <p:childTnLst>
                              <p:par>
                                <p:cTn id="10" presetID="2" presetClass="entr" presetSubtype="4" fill="hold" nodeType="afterEffect">
                                  <p:stCondLst>
                                    <p:cond delay="10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3CDB1-70C8-EC48-8777-67A2CC4EB121}"/>
              </a:ext>
            </a:extLst>
          </p:cNvPr>
          <p:cNvPicPr>
            <a:picLocks noChangeAspect="1"/>
          </p:cNvPicPr>
          <p:nvPr/>
        </p:nvPicPr>
        <p:blipFill>
          <a:blip r:embed="rId3"/>
          <a:stretch>
            <a:fillRect/>
          </a:stretch>
        </p:blipFill>
        <p:spPr>
          <a:xfrm>
            <a:off x="1001487" y="670356"/>
            <a:ext cx="10401037" cy="5773989"/>
          </a:xfrm>
          <a:prstGeom prst="rect">
            <a:avLst/>
          </a:prstGeom>
        </p:spPr>
      </p:pic>
      <p:sp>
        <p:nvSpPr>
          <p:cNvPr id="4" name="TextBox 3">
            <a:extLst>
              <a:ext uri="{FF2B5EF4-FFF2-40B4-BE49-F238E27FC236}">
                <a16:creationId xmlns:a16="http://schemas.microsoft.com/office/drawing/2014/main" id="{0303CF27-0E0A-344D-B2DC-86CB26D978AA}"/>
              </a:ext>
            </a:extLst>
          </p:cNvPr>
          <p:cNvSpPr txBox="1"/>
          <p:nvPr/>
        </p:nvSpPr>
        <p:spPr>
          <a:xfrm>
            <a:off x="9062045" y="5733655"/>
            <a:ext cx="1903085" cy="369332"/>
          </a:xfrm>
          <a:prstGeom prst="rect">
            <a:avLst/>
          </a:prstGeom>
          <a:noFill/>
        </p:spPr>
        <p:txBody>
          <a:bodyPr wrap="none" rtlCol="0">
            <a:spAutoFit/>
          </a:bodyPr>
          <a:lstStyle/>
          <a:p>
            <a:r>
              <a:rPr lang="en-US" dirty="0" err="1"/>
              <a:t>Dhamija</a:t>
            </a:r>
            <a:r>
              <a:rPr lang="en-US" dirty="0"/>
              <a:t> et al. 18</a:t>
            </a:r>
          </a:p>
        </p:txBody>
      </p:sp>
    </p:spTree>
    <p:extLst>
      <p:ext uri="{BB962C8B-B14F-4D97-AF65-F5344CB8AC3E}">
        <p14:creationId xmlns:p14="http://schemas.microsoft.com/office/powerpoint/2010/main" val="3312086243"/>
      </p:ext>
    </p:extLst>
  </p:cSld>
  <p:clrMapOvr>
    <a:masterClrMapping/>
  </p:clrMapOvr>
  <mc:AlternateContent xmlns:mc="http://schemas.openxmlformats.org/markup-compatibility/2006">
    <mc:Choice xmlns:p14="http://schemas.microsoft.com/office/powerpoint/2010/main" Requires="p14">
      <p:transition spd="slow" p14:dur="2000" advTm="28000"/>
    </mc:Choice>
    <mc:Fallback>
      <p:transition spd="slow" advTm="28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5CD7-7373-5A4C-AEC6-85EA5C911D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D38DDC-8919-0648-AC14-649C3EA58335}"/>
              </a:ext>
            </a:extLst>
          </p:cNvPr>
          <p:cNvSpPr>
            <a:spLocks noGrp="1"/>
          </p:cNvSpPr>
          <p:nvPr>
            <p:ph sz="quarter" idx="1"/>
          </p:nvPr>
        </p:nvSpPr>
        <p:spPr/>
        <p:txBody>
          <a:bodyPr/>
          <a:lstStyle/>
          <a:p>
            <a:endParaRPr lang="en-US"/>
          </a:p>
        </p:txBody>
      </p:sp>
      <p:pic>
        <p:nvPicPr>
          <p:cNvPr id="4" name="Picture 3">
            <a:extLst>
              <a:ext uri="{FF2B5EF4-FFF2-40B4-BE49-F238E27FC236}">
                <a16:creationId xmlns:a16="http://schemas.microsoft.com/office/drawing/2014/main" id="{87C4472F-54B0-2B49-980C-ADBC947B25E7}"/>
              </a:ext>
            </a:extLst>
          </p:cNvPr>
          <p:cNvPicPr>
            <a:picLocks noChangeAspect="1"/>
          </p:cNvPicPr>
          <p:nvPr/>
        </p:nvPicPr>
        <p:blipFill rotWithShape="1">
          <a:blip r:embed="rId2"/>
          <a:srcRect t="20635"/>
          <a:stretch/>
        </p:blipFill>
        <p:spPr>
          <a:xfrm>
            <a:off x="884109" y="305138"/>
            <a:ext cx="10224158" cy="2317260"/>
          </a:xfrm>
          <a:prstGeom prst="rect">
            <a:avLst/>
          </a:prstGeom>
        </p:spPr>
      </p:pic>
      <p:pic>
        <p:nvPicPr>
          <p:cNvPr id="5" name="Picture 4">
            <a:extLst>
              <a:ext uri="{FF2B5EF4-FFF2-40B4-BE49-F238E27FC236}">
                <a16:creationId xmlns:a16="http://schemas.microsoft.com/office/drawing/2014/main" id="{B1D01B1D-FA4F-3945-8250-4FB8AEF236BA}"/>
              </a:ext>
            </a:extLst>
          </p:cNvPr>
          <p:cNvPicPr>
            <a:picLocks noChangeAspect="1"/>
          </p:cNvPicPr>
          <p:nvPr/>
        </p:nvPicPr>
        <p:blipFill>
          <a:blip r:embed="rId3"/>
          <a:stretch>
            <a:fillRect/>
          </a:stretch>
        </p:blipFill>
        <p:spPr>
          <a:xfrm>
            <a:off x="0" y="2622398"/>
            <a:ext cx="12192000" cy="4139273"/>
          </a:xfrm>
          <a:prstGeom prst="rect">
            <a:avLst/>
          </a:prstGeom>
        </p:spPr>
      </p:pic>
      <p:sp>
        <p:nvSpPr>
          <p:cNvPr id="6" name="Rectangle 5">
            <a:extLst>
              <a:ext uri="{FF2B5EF4-FFF2-40B4-BE49-F238E27FC236}">
                <a16:creationId xmlns:a16="http://schemas.microsoft.com/office/drawing/2014/main" id="{11CD4551-170E-E047-92FE-0F8A79DE0001}"/>
              </a:ext>
            </a:extLst>
          </p:cNvPr>
          <p:cNvSpPr/>
          <p:nvPr/>
        </p:nvSpPr>
        <p:spPr>
          <a:xfrm>
            <a:off x="10768754" y="2048557"/>
            <a:ext cx="1250342" cy="369332"/>
          </a:xfrm>
          <a:prstGeom prst="rect">
            <a:avLst/>
          </a:prstGeom>
        </p:spPr>
        <p:txBody>
          <a:bodyPr wrap="none">
            <a:spAutoFit/>
          </a:bodyPr>
          <a:lstStyle/>
          <a:p>
            <a:r>
              <a:rPr lang="en-US" dirty="0">
                <a:latin typeface="CMR9"/>
              </a:rPr>
              <a:t>AISTATS ‘11</a:t>
            </a:r>
            <a:endParaRPr lang="en-US" dirty="0"/>
          </a:p>
        </p:txBody>
      </p:sp>
    </p:spTree>
    <p:extLst>
      <p:ext uri="{BB962C8B-B14F-4D97-AF65-F5344CB8AC3E}">
        <p14:creationId xmlns:p14="http://schemas.microsoft.com/office/powerpoint/2010/main" val="2785119373"/>
      </p:ext>
    </p:extLst>
  </p:cSld>
  <p:clrMapOvr>
    <a:masterClrMapping/>
  </p:clrMapOvr>
  <mc:AlternateContent xmlns:mc="http://schemas.openxmlformats.org/markup-compatibility/2006">
    <mc:Choice xmlns:p14="http://schemas.microsoft.com/office/powerpoint/2010/main" Requires="p14">
      <p:transition spd="slow" p14:dur="2000" advTm="25000"/>
    </mc:Choice>
    <mc:Fallback>
      <p:transition spd="slow"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4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BD0B-F6EC-F641-BAC0-206FDED63CFA}"/>
              </a:ext>
            </a:extLst>
          </p:cNvPr>
          <p:cNvSpPr>
            <a:spLocks noGrp="1"/>
          </p:cNvSpPr>
          <p:nvPr>
            <p:ph type="title"/>
          </p:nvPr>
        </p:nvSpPr>
        <p:spPr>
          <a:xfrm>
            <a:off x="406400" y="589723"/>
            <a:ext cx="11379200" cy="684213"/>
          </a:xfrm>
        </p:spPr>
        <p:txBody>
          <a:bodyPr>
            <a:normAutofit fontScale="90000"/>
          </a:bodyPr>
          <a:lstStyle/>
          <a:p>
            <a:r>
              <a:rPr lang="en-US" dirty="0" err="1"/>
              <a:t>TraffickCam</a:t>
            </a:r>
            <a:r>
              <a:rPr lang="en-US" dirty="0"/>
              <a:t> example (AAAI19 paper)</a:t>
            </a:r>
            <a:br>
              <a:rPr lang="en-US" dirty="0"/>
            </a:br>
            <a:r>
              <a:rPr lang="en-US" sz="2200" dirty="0"/>
              <a:t>Hotels-50K: A Global Hotel Recognition Dataset: </a:t>
            </a:r>
            <a:br>
              <a:rPr lang="en-US" sz="2200" dirty="0"/>
            </a:br>
            <a:r>
              <a:rPr lang="en-US" sz="2000" dirty="0"/>
              <a:t>Abby </a:t>
            </a:r>
            <a:r>
              <a:rPr lang="en-US" sz="2000" dirty="0" err="1"/>
              <a:t>Stylianou</a:t>
            </a:r>
            <a:r>
              <a:rPr lang="en-US" sz="2000" dirty="0"/>
              <a:t>, Hong Xuan, Maya Shende, Jonathan Brandt, Richard Souvenir, Robert </a:t>
            </a:r>
            <a:r>
              <a:rPr lang="en-US" sz="2000" dirty="0" err="1"/>
              <a:t>Pless</a:t>
            </a:r>
            <a:endParaRPr lang="en-US" dirty="0"/>
          </a:p>
        </p:txBody>
      </p:sp>
      <p:pic>
        <p:nvPicPr>
          <p:cNvPr id="5" name="Content Placeholder 4">
            <a:extLst>
              <a:ext uri="{FF2B5EF4-FFF2-40B4-BE49-F238E27FC236}">
                <a16:creationId xmlns:a16="http://schemas.microsoft.com/office/drawing/2014/main" id="{9142059F-24BE-4C40-8C9D-FA0817AE305D}"/>
              </a:ext>
            </a:extLst>
          </p:cNvPr>
          <p:cNvPicPr>
            <a:picLocks noGrp="1" noChangeAspect="1"/>
          </p:cNvPicPr>
          <p:nvPr>
            <p:ph sz="quarter" idx="1"/>
          </p:nvPr>
        </p:nvPicPr>
        <p:blipFill rotWithShape="1">
          <a:blip r:embed="rId2"/>
          <a:srcRect b="19364"/>
          <a:stretch/>
        </p:blipFill>
        <p:spPr>
          <a:xfrm>
            <a:off x="6935305" y="1335468"/>
            <a:ext cx="4850295" cy="4548497"/>
          </a:xfrm>
        </p:spPr>
      </p:pic>
      <p:pic>
        <p:nvPicPr>
          <p:cNvPr id="7" name="Picture 6">
            <a:extLst>
              <a:ext uri="{FF2B5EF4-FFF2-40B4-BE49-F238E27FC236}">
                <a16:creationId xmlns:a16="http://schemas.microsoft.com/office/drawing/2014/main" id="{DCF0ECAC-A1FE-2A4E-93A0-073EEE1B91D7}"/>
              </a:ext>
            </a:extLst>
          </p:cNvPr>
          <p:cNvPicPr>
            <a:picLocks noChangeAspect="1"/>
          </p:cNvPicPr>
          <p:nvPr/>
        </p:nvPicPr>
        <p:blipFill rotWithShape="1">
          <a:blip r:embed="rId3"/>
          <a:srcRect b="17505"/>
          <a:stretch/>
        </p:blipFill>
        <p:spPr>
          <a:xfrm>
            <a:off x="406400" y="1438342"/>
            <a:ext cx="4902612" cy="4187087"/>
          </a:xfrm>
          <a:prstGeom prst="rect">
            <a:avLst/>
          </a:prstGeom>
        </p:spPr>
      </p:pic>
      <p:sp>
        <p:nvSpPr>
          <p:cNvPr id="8" name="TextBox 7">
            <a:extLst>
              <a:ext uri="{FF2B5EF4-FFF2-40B4-BE49-F238E27FC236}">
                <a16:creationId xmlns:a16="http://schemas.microsoft.com/office/drawing/2014/main" id="{6E9FADE2-249A-FF45-931C-8F7533519810}"/>
              </a:ext>
            </a:extLst>
          </p:cNvPr>
          <p:cNvSpPr txBox="1"/>
          <p:nvPr/>
        </p:nvSpPr>
        <p:spPr>
          <a:xfrm>
            <a:off x="569843" y="5923721"/>
            <a:ext cx="6218369" cy="523220"/>
          </a:xfrm>
          <a:prstGeom prst="rect">
            <a:avLst/>
          </a:prstGeom>
          <a:noFill/>
        </p:spPr>
        <p:txBody>
          <a:bodyPr wrap="none" rtlCol="0">
            <a:spAutoFit/>
          </a:bodyPr>
          <a:lstStyle/>
          <a:p>
            <a:r>
              <a:rPr lang="en-US" sz="2800" dirty="0"/>
              <a:t>Adversaries will try to defeat a system</a:t>
            </a:r>
          </a:p>
        </p:txBody>
      </p:sp>
    </p:spTree>
    <p:extLst>
      <p:ext uri="{BB962C8B-B14F-4D97-AF65-F5344CB8AC3E}">
        <p14:creationId xmlns:p14="http://schemas.microsoft.com/office/powerpoint/2010/main" val="300437771"/>
      </p:ext>
    </p:extLst>
  </p:cSld>
  <p:clrMapOvr>
    <a:masterClrMapping/>
  </p:clrMapOvr>
  <mc:AlternateContent xmlns:mc="http://schemas.openxmlformats.org/markup-compatibility/2006">
    <mc:Choice xmlns:p14="http://schemas.microsoft.com/office/powerpoint/2010/main" Requires="p14">
      <p:transition spd="slow" p14:dur="2000" advTm="25000"/>
    </mc:Choice>
    <mc:Fallback>
      <p:transition spd="slow"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10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500"/>
                            </p:stCondLst>
                            <p:childTnLst>
                              <p:par>
                                <p:cTn id="10" presetID="2" presetClass="entr" presetSubtype="4" fill="hold" nodeType="afterEffect">
                                  <p:stCondLst>
                                    <p:cond delay="1000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B5195-C9FE-B249-BD63-00020C598A86}"/>
              </a:ext>
            </a:extLst>
          </p:cNvPr>
          <p:cNvSpPr>
            <a:spLocks noGrp="1"/>
          </p:cNvSpPr>
          <p:nvPr>
            <p:ph type="title"/>
          </p:nvPr>
        </p:nvSpPr>
        <p:spPr>
          <a:xfrm>
            <a:off x="406400" y="633582"/>
            <a:ext cx="11379200" cy="684213"/>
          </a:xfrm>
        </p:spPr>
        <p:txBody>
          <a:bodyPr>
            <a:normAutofit/>
          </a:bodyPr>
          <a:lstStyle/>
          <a:p>
            <a:endParaRPr lang="en-US" dirty="0"/>
          </a:p>
        </p:txBody>
      </p:sp>
      <p:pic>
        <p:nvPicPr>
          <p:cNvPr id="5" name="Picture 4">
            <a:extLst>
              <a:ext uri="{FF2B5EF4-FFF2-40B4-BE49-F238E27FC236}">
                <a16:creationId xmlns:a16="http://schemas.microsoft.com/office/drawing/2014/main" id="{C011B3A0-251D-5D40-8B67-3C8BFA98088B}"/>
              </a:ext>
            </a:extLst>
          </p:cNvPr>
          <p:cNvPicPr>
            <a:picLocks noChangeAspect="1"/>
          </p:cNvPicPr>
          <p:nvPr/>
        </p:nvPicPr>
        <p:blipFill>
          <a:blip r:embed="rId3"/>
          <a:stretch>
            <a:fillRect/>
          </a:stretch>
        </p:blipFill>
        <p:spPr>
          <a:xfrm>
            <a:off x="406400" y="105778"/>
            <a:ext cx="3336580" cy="4448773"/>
          </a:xfrm>
          <a:prstGeom prst="rect">
            <a:avLst/>
          </a:prstGeom>
        </p:spPr>
      </p:pic>
      <p:pic>
        <p:nvPicPr>
          <p:cNvPr id="11" name="Picture 10">
            <a:extLst>
              <a:ext uri="{FF2B5EF4-FFF2-40B4-BE49-F238E27FC236}">
                <a16:creationId xmlns:a16="http://schemas.microsoft.com/office/drawing/2014/main" id="{34054E51-B2AB-EA41-9AE1-2F3135A41B8E}"/>
              </a:ext>
            </a:extLst>
          </p:cNvPr>
          <p:cNvPicPr>
            <a:picLocks noChangeAspect="1"/>
          </p:cNvPicPr>
          <p:nvPr/>
        </p:nvPicPr>
        <p:blipFill>
          <a:blip r:embed="rId4"/>
          <a:stretch>
            <a:fillRect/>
          </a:stretch>
        </p:blipFill>
        <p:spPr>
          <a:xfrm>
            <a:off x="7410043" y="105778"/>
            <a:ext cx="2718695" cy="2700450"/>
          </a:xfrm>
          <a:prstGeom prst="rect">
            <a:avLst/>
          </a:prstGeom>
        </p:spPr>
      </p:pic>
      <p:grpSp>
        <p:nvGrpSpPr>
          <p:cNvPr id="4" name="Group 3">
            <a:extLst>
              <a:ext uri="{FF2B5EF4-FFF2-40B4-BE49-F238E27FC236}">
                <a16:creationId xmlns:a16="http://schemas.microsoft.com/office/drawing/2014/main" id="{0E9A811E-5B81-5644-865B-D19B54A16D34}"/>
              </a:ext>
            </a:extLst>
          </p:cNvPr>
          <p:cNvGrpSpPr/>
          <p:nvPr/>
        </p:nvGrpSpPr>
        <p:grpSpPr>
          <a:xfrm>
            <a:off x="3469578" y="1814609"/>
            <a:ext cx="8722422" cy="2960868"/>
            <a:chOff x="3469578" y="1814609"/>
            <a:chExt cx="8722422" cy="2960868"/>
          </a:xfrm>
        </p:grpSpPr>
        <p:sp>
          <p:nvSpPr>
            <p:cNvPr id="6" name="TextBox 5">
              <a:extLst>
                <a:ext uri="{FF2B5EF4-FFF2-40B4-BE49-F238E27FC236}">
                  <a16:creationId xmlns:a16="http://schemas.microsoft.com/office/drawing/2014/main" id="{06DE8EE5-CA5D-F146-B5C8-78480B513530}"/>
                </a:ext>
              </a:extLst>
            </p:cNvPr>
            <p:cNvSpPr txBox="1"/>
            <p:nvPr/>
          </p:nvSpPr>
          <p:spPr>
            <a:xfrm>
              <a:off x="5715650" y="2774929"/>
              <a:ext cx="6476350" cy="2000548"/>
            </a:xfrm>
            <a:prstGeom prst="rect">
              <a:avLst/>
            </a:prstGeom>
            <a:noFill/>
          </p:spPr>
          <p:txBody>
            <a:bodyPr wrap="square" rtlCol="0">
              <a:spAutoFit/>
            </a:bodyPr>
            <a:lstStyle/>
            <a:p>
              <a:pPr algn="ctr"/>
              <a:r>
                <a:rPr lang="en-US" sz="3200" dirty="0"/>
                <a:t>Matching Deep Features from VGG2 set at FAR=10</a:t>
              </a:r>
              <a:r>
                <a:rPr lang="en-US" sz="3200" baseline="30000" dirty="0"/>
                <a:t>-4 </a:t>
              </a:r>
              <a:r>
                <a:rPr lang="en-US" sz="3200" dirty="0"/>
                <a:t>says this pic of TB matches </a:t>
              </a:r>
              <a:r>
                <a:rPr lang="en-US" sz="3200" b="1" i="1" u="sng" dirty="0">
                  <a:hlinkClick r:id="rId5">
                    <a:extLst>
                      <a:ext uri="{A12FA001-AC4F-418D-AE19-62706E023703}">
                        <ahyp:hlinkClr xmlns:ahyp="http://schemas.microsoft.com/office/drawing/2018/hyperlinkcolor" val="tx"/>
                      </a:ext>
                    </a:extLst>
                  </a:hlinkClick>
                </a:rPr>
                <a:t>Barack</a:t>
              </a:r>
              <a:r>
                <a:rPr lang="en-US" sz="3200" u="sng" dirty="0">
                  <a:hlinkClick r:id="rId5">
                    <a:extLst>
                      <a:ext uri="{A12FA001-AC4F-418D-AE19-62706E023703}">
                        <ahyp:hlinkClr xmlns:ahyp="http://schemas.microsoft.com/office/drawing/2018/hyperlinkcolor" val="tx"/>
                      </a:ext>
                    </a:extLst>
                  </a:hlinkClick>
                </a:rPr>
                <a:t> </a:t>
              </a:r>
              <a:r>
                <a:rPr lang="en-US" sz="3200" b="1" i="1" u="sng" dirty="0">
                  <a:hlinkClick r:id="rId5">
                    <a:extLst>
                      <a:ext uri="{A12FA001-AC4F-418D-AE19-62706E023703}">
                        <ahyp:hlinkClr xmlns:ahyp="http://schemas.microsoft.com/office/drawing/2018/hyperlinkcolor" val="tx"/>
                      </a:ext>
                    </a:extLst>
                  </a:hlinkClick>
                </a:rPr>
                <a:t>Obama</a:t>
              </a:r>
              <a:endParaRPr lang="en-US" sz="3200" b="1" i="1" u="sng" dirty="0"/>
            </a:p>
            <a:p>
              <a:pPr algn="ctr"/>
              <a:r>
                <a:rPr lang="en-US" sz="2800" b="1" i="1" dirty="0"/>
                <a:t>So does a commercial system</a:t>
              </a:r>
            </a:p>
          </p:txBody>
        </p:sp>
        <p:sp>
          <p:nvSpPr>
            <p:cNvPr id="12" name="Left Arrow 11">
              <a:extLst>
                <a:ext uri="{FF2B5EF4-FFF2-40B4-BE49-F238E27FC236}">
                  <a16:creationId xmlns:a16="http://schemas.microsoft.com/office/drawing/2014/main" id="{5A711E57-90CB-BB4E-8D5B-348041145BFD}"/>
                </a:ext>
              </a:extLst>
            </p:cNvPr>
            <p:cNvSpPr/>
            <p:nvPr/>
          </p:nvSpPr>
          <p:spPr>
            <a:xfrm rot="2281925">
              <a:off x="3469578" y="1814609"/>
              <a:ext cx="2023644" cy="141947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C4110E1-3938-5D4C-9DCF-D035142444A7}"/>
              </a:ext>
            </a:extLst>
          </p:cNvPr>
          <p:cNvSpPr/>
          <p:nvPr/>
        </p:nvSpPr>
        <p:spPr>
          <a:xfrm>
            <a:off x="-97692" y="4749434"/>
            <a:ext cx="12137292" cy="2062103"/>
          </a:xfrm>
          <a:prstGeom prst="rect">
            <a:avLst/>
          </a:prstGeom>
        </p:spPr>
        <p:txBody>
          <a:bodyPr wrap="square">
            <a:spAutoFit/>
          </a:bodyPr>
          <a:lstStyle/>
          <a:p>
            <a:pPr algn="ctr"/>
            <a:r>
              <a:rPr lang="en-US" sz="3200" dirty="0"/>
              <a:t>Adversarial Examples show we do NOT understand how deep network actually work– “</a:t>
            </a:r>
            <a:r>
              <a:rPr lang="en-US" sz="3200" b="1" i="1" dirty="0"/>
              <a:t>Close in input is not close in features</a:t>
            </a:r>
            <a:r>
              <a:rPr lang="en-US" sz="3200" dirty="0"/>
              <a:t>”.   Until we do understand we cannot really do open world deep networks. </a:t>
            </a:r>
          </a:p>
        </p:txBody>
      </p:sp>
    </p:spTree>
    <p:extLst>
      <p:ext uri="{BB962C8B-B14F-4D97-AF65-F5344CB8AC3E}">
        <p14:creationId xmlns:p14="http://schemas.microsoft.com/office/powerpoint/2010/main" val="2689431202"/>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4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4500"/>
                            </p:stCondLst>
                            <p:childTnLst>
                              <p:par>
                                <p:cTn id="9" presetID="2" presetClass="entr" presetSubtype="4" fill="hold" grpId="0" nodeType="afterEffect">
                                  <p:stCondLst>
                                    <p:cond delay="6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CB047D-4B1D-1244-A88C-6D8430304268}"/>
              </a:ext>
            </a:extLst>
          </p:cNvPr>
          <p:cNvSpPr>
            <a:spLocks noGrp="1"/>
          </p:cNvSpPr>
          <p:nvPr>
            <p:ph type="title"/>
          </p:nvPr>
        </p:nvSpPr>
        <p:spPr>
          <a:xfrm>
            <a:off x="260626" y="108708"/>
            <a:ext cx="11379200" cy="684213"/>
          </a:xfrm>
        </p:spPr>
        <p:txBody>
          <a:bodyPr/>
          <a:lstStyle/>
          <a:p>
            <a:r>
              <a:rPr lang="en-US" dirty="0"/>
              <a:t>Conclusions</a:t>
            </a:r>
          </a:p>
        </p:txBody>
      </p:sp>
      <p:sp>
        <p:nvSpPr>
          <p:cNvPr id="4" name="Content Placeholder 3">
            <a:extLst>
              <a:ext uri="{FF2B5EF4-FFF2-40B4-BE49-F238E27FC236}">
                <a16:creationId xmlns:a16="http://schemas.microsoft.com/office/drawing/2014/main" id="{53E4787B-1ECB-3F4F-A67A-58C0182D9394}"/>
              </a:ext>
            </a:extLst>
          </p:cNvPr>
          <p:cNvSpPr>
            <a:spLocks noGrp="1"/>
          </p:cNvSpPr>
          <p:nvPr>
            <p:ph sz="quarter" idx="1"/>
          </p:nvPr>
        </p:nvSpPr>
        <p:spPr>
          <a:xfrm>
            <a:off x="440266" y="876300"/>
            <a:ext cx="11751733" cy="5635752"/>
          </a:xfrm>
        </p:spPr>
        <p:txBody>
          <a:bodyPr/>
          <a:lstStyle/>
          <a:p>
            <a:pPr>
              <a:spcBef>
                <a:spcPts val="1400"/>
              </a:spcBef>
            </a:pPr>
            <a:r>
              <a:rPr lang="en-US" dirty="0"/>
              <a:t>We cannot anticipate and train for all “unknown inputs”</a:t>
            </a:r>
          </a:p>
          <a:p>
            <a:pPr>
              <a:spcBef>
                <a:spcPts val="1400"/>
              </a:spcBef>
            </a:pPr>
            <a:r>
              <a:rPr lang="en-US" dirty="0"/>
              <a:t>Bayesian reasoning  cannot help us if we don’t know probability of ”unknown” inputs occurring. </a:t>
            </a:r>
          </a:p>
          <a:p>
            <a:pPr>
              <a:spcBef>
                <a:spcPts val="1400"/>
              </a:spcBef>
            </a:pPr>
            <a:r>
              <a:rPr lang="en-US" dirty="0"/>
              <a:t>Almost all classical classifiers have unbounded risk and make highly confident errors.  OSR tools address both.</a:t>
            </a:r>
          </a:p>
          <a:p>
            <a:pPr>
              <a:spcBef>
                <a:spcPts val="1400"/>
              </a:spcBef>
            </a:pPr>
            <a:r>
              <a:rPr lang="en-US" dirty="0"/>
              <a:t>Traditional deep network map unknown </a:t>
            </a:r>
            <a:r>
              <a:rPr lang="en-US" dirty="0" err="1"/>
              <a:t>ontop</a:t>
            </a:r>
            <a:r>
              <a:rPr lang="en-US" dirty="0"/>
              <a:t> of knowns</a:t>
            </a:r>
          </a:p>
          <a:p>
            <a:pPr>
              <a:spcBef>
                <a:spcPts val="1400"/>
              </a:spcBef>
            </a:pPr>
            <a:r>
              <a:rPr lang="en-US" dirty="0"/>
              <a:t>Starting to make progress on deep networks, but it’s a area with lots of research potential.  Adversarial Examples show there is major issues still “unknown. </a:t>
            </a:r>
          </a:p>
          <a:p>
            <a:pPr>
              <a:spcBef>
                <a:spcPts val="1400"/>
              </a:spcBef>
            </a:pPr>
            <a:endParaRPr lang="en-US" dirty="0"/>
          </a:p>
        </p:txBody>
      </p:sp>
    </p:spTree>
    <p:extLst>
      <p:ext uri="{BB962C8B-B14F-4D97-AF65-F5344CB8AC3E}">
        <p14:creationId xmlns:p14="http://schemas.microsoft.com/office/powerpoint/2010/main" val="4236538962"/>
      </p:ext>
    </p:extLst>
  </p:cSld>
  <p:clrMapOvr>
    <a:masterClrMapping/>
  </p:clrMapOvr>
  <mc:AlternateContent xmlns:mc="http://schemas.openxmlformats.org/markup-compatibility/2006" xmlns:p14="http://schemas.microsoft.com/office/powerpoint/2010/main">
    <mc:Choice Requires="p14">
      <p:transition spd="slow" p14:dur="2000" advTm="25000"/>
    </mc:Choice>
    <mc:Fallback xmlns="">
      <p:transition spd="slow"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40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4500"/>
                            </p:stCondLst>
                            <p:childTnLst>
                              <p:par>
                                <p:cTn id="10" presetID="2" presetClass="entr" presetSubtype="4" fill="hold" nodeType="afterEffect">
                                  <p:stCondLst>
                                    <p:cond delay="40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9000"/>
                            </p:stCondLst>
                            <p:childTnLst>
                              <p:par>
                                <p:cTn id="15" presetID="2" presetClass="entr" presetSubtype="4" fill="hold" nodeType="afterEffect">
                                  <p:stCondLst>
                                    <p:cond delay="40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3500"/>
                            </p:stCondLst>
                            <p:childTnLst>
                              <p:par>
                                <p:cTn id="20" presetID="2" presetClass="entr" presetSubtype="4" fill="hold" nodeType="afterEffect">
                                  <p:stCondLst>
                                    <p:cond delay="40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8000"/>
                            </p:stCondLst>
                            <p:childTnLst>
                              <p:par>
                                <p:cTn id="25" presetID="2" presetClass="entr" presetSubtype="4" fill="hold" nodeType="afterEffect">
                                  <p:stCondLst>
                                    <p:cond delay="40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4366-FB7C-4C44-923B-FADCE8019F9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8BFFDF9-B226-3C43-A56B-5818B74CEC7C}"/>
              </a:ext>
            </a:extLst>
          </p:cNvPr>
          <p:cNvSpPr>
            <a:spLocks noGrp="1"/>
          </p:cNvSpPr>
          <p:nvPr>
            <p:ph sz="quarter" idx="1"/>
          </p:nvPr>
        </p:nvSpPr>
        <p:spPr>
          <a:xfrm>
            <a:off x="406400" y="90113"/>
            <a:ext cx="11632463" cy="5635752"/>
          </a:xfrm>
        </p:spPr>
        <p:txBody>
          <a:bodyPr/>
          <a:lstStyle/>
          <a:p>
            <a:pPr marL="0" indent="0" algn="ctr">
              <a:buNone/>
            </a:pPr>
            <a:r>
              <a:rPr lang="en-US" sz="4800" dirty="0"/>
              <a:t>“Intelligence comes with hard work and curiosity for the unknown.” </a:t>
            </a:r>
            <a:br>
              <a:rPr lang="en-US" sz="4800" dirty="0"/>
            </a:br>
            <a:r>
              <a:rPr lang="en-US" sz="4800" dirty="0"/>
              <a:t>Roberto Llamas </a:t>
            </a:r>
          </a:p>
          <a:p>
            <a:pPr marL="0" indent="0" algn="ctr">
              <a:buNone/>
            </a:pPr>
            <a:r>
              <a:rPr lang="en-US" sz="6600" dirty="0"/>
              <a:t>Do not fear the unknown — join us in taming it. </a:t>
            </a:r>
          </a:p>
          <a:p>
            <a:pPr marL="0" indent="0" algn="ctr">
              <a:buNone/>
            </a:pPr>
            <a:endParaRPr lang="en-US" sz="6600" b="1" dirty="0"/>
          </a:p>
          <a:p>
            <a:pPr marL="0" indent="0" algn="ctr">
              <a:buNone/>
            </a:pPr>
            <a:endParaRPr lang="en-US" sz="4000" dirty="0"/>
          </a:p>
        </p:txBody>
      </p:sp>
      <p:sp>
        <p:nvSpPr>
          <p:cNvPr id="4" name="Rectangle 3">
            <a:extLst>
              <a:ext uri="{FF2B5EF4-FFF2-40B4-BE49-F238E27FC236}">
                <a16:creationId xmlns:a16="http://schemas.microsoft.com/office/drawing/2014/main" id="{604BB64D-0997-F142-828D-6CCC750215BA}"/>
              </a:ext>
            </a:extLst>
          </p:cNvPr>
          <p:cNvSpPr/>
          <p:nvPr/>
        </p:nvSpPr>
        <p:spPr>
          <a:xfrm>
            <a:off x="483030" y="5157211"/>
            <a:ext cx="11225939" cy="1261884"/>
          </a:xfrm>
          <a:prstGeom prst="rect">
            <a:avLst/>
          </a:prstGeom>
        </p:spPr>
        <p:txBody>
          <a:bodyPr wrap="square">
            <a:spAutoFit/>
          </a:bodyPr>
          <a:lstStyle/>
          <a:p>
            <a:pPr algn="ctr"/>
            <a:r>
              <a:rPr lang="en-US" sz="4400" dirty="0"/>
              <a:t>https://</a:t>
            </a:r>
            <a:r>
              <a:rPr lang="en-US" sz="4400" dirty="0" err="1"/>
              <a:t>github.com</a:t>
            </a:r>
            <a:r>
              <a:rPr lang="en-US" sz="4400" dirty="0"/>
              <a:t>/</a:t>
            </a:r>
            <a:r>
              <a:rPr lang="en-US" sz="4400" dirty="0" err="1"/>
              <a:t>vastab</a:t>
            </a:r>
            <a:r>
              <a:rPr lang="en-US" sz="4400" dirty="0"/>
              <a:t> </a:t>
            </a:r>
            <a:br>
              <a:rPr lang="en-US" sz="4400" dirty="0"/>
            </a:br>
            <a:r>
              <a:rPr lang="en-US" sz="3200" dirty="0"/>
              <a:t>Our code is mostly LIBSVM or BSD-3 ”free” licensed.</a:t>
            </a:r>
          </a:p>
        </p:txBody>
      </p:sp>
    </p:spTree>
    <p:extLst>
      <p:ext uri="{BB962C8B-B14F-4D97-AF65-F5344CB8AC3E}">
        <p14:creationId xmlns:p14="http://schemas.microsoft.com/office/powerpoint/2010/main" val="3371277070"/>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6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8C6B-ADD7-FE4B-A782-EC82CA7FFE15}"/>
              </a:ext>
            </a:extLst>
          </p:cNvPr>
          <p:cNvSpPr>
            <a:spLocks noGrp="1"/>
          </p:cNvSpPr>
          <p:nvPr>
            <p:ph type="title"/>
          </p:nvPr>
        </p:nvSpPr>
        <p:spPr/>
        <p:txBody>
          <a:bodyPr/>
          <a:lstStyle/>
          <a:p>
            <a:pPr algn="ctr"/>
            <a:r>
              <a:rPr lang="en-US" dirty="0"/>
              <a:t>Surveillance example: Car detection/counting</a:t>
            </a:r>
          </a:p>
        </p:txBody>
      </p:sp>
      <p:sp>
        <p:nvSpPr>
          <p:cNvPr id="3" name="Content Placeholder 2">
            <a:extLst>
              <a:ext uri="{FF2B5EF4-FFF2-40B4-BE49-F238E27FC236}">
                <a16:creationId xmlns:a16="http://schemas.microsoft.com/office/drawing/2014/main" id="{DB90039F-0369-834C-92C4-451DCFD40805}"/>
              </a:ext>
            </a:extLst>
          </p:cNvPr>
          <p:cNvSpPr>
            <a:spLocks noGrp="1"/>
          </p:cNvSpPr>
          <p:nvPr>
            <p:ph sz="quarter" idx="1"/>
          </p:nvPr>
        </p:nvSpPr>
        <p:spPr/>
        <p:txBody>
          <a:bodyPr/>
          <a:lstStyle/>
          <a:p>
            <a:endParaRPr lang="en-US" dirty="0"/>
          </a:p>
        </p:txBody>
      </p:sp>
      <p:pic>
        <p:nvPicPr>
          <p:cNvPr id="5" name="Picture 4">
            <a:extLst>
              <a:ext uri="{FF2B5EF4-FFF2-40B4-BE49-F238E27FC236}">
                <a16:creationId xmlns:a16="http://schemas.microsoft.com/office/drawing/2014/main" id="{7C144D15-9549-4D45-BEA2-726696649848}"/>
              </a:ext>
            </a:extLst>
          </p:cNvPr>
          <p:cNvPicPr>
            <a:picLocks noChangeAspect="1"/>
          </p:cNvPicPr>
          <p:nvPr/>
        </p:nvPicPr>
        <p:blipFill>
          <a:blip r:embed="rId2"/>
          <a:stretch>
            <a:fillRect/>
          </a:stretch>
        </p:blipFill>
        <p:spPr>
          <a:xfrm>
            <a:off x="1985505" y="876300"/>
            <a:ext cx="7138505" cy="4015409"/>
          </a:xfrm>
          <a:prstGeom prst="rect">
            <a:avLst/>
          </a:prstGeom>
        </p:spPr>
      </p:pic>
      <p:sp>
        <p:nvSpPr>
          <p:cNvPr id="6" name="Rectangle 5">
            <a:extLst>
              <a:ext uri="{FF2B5EF4-FFF2-40B4-BE49-F238E27FC236}">
                <a16:creationId xmlns:a16="http://schemas.microsoft.com/office/drawing/2014/main" id="{0BBABB03-1D03-4740-BE49-27DD94217AF6}"/>
              </a:ext>
            </a:extLst>
          </p:cNvPr>
          <p:cNvSpPr/>
          <p:nvPr/>
        </p:nvSpPr>
        <p:spPr>
          <a:xfrm>
            <a:off x="406400" y="5244731"/>
            <a:ext cx="9345828" cy="1384995"/>
          </a:xfrm>
          <a:prstGeom prst="rect">
            <a:avLst/>
          </a:prstGeom>
        </p:spPr>
        <p:txBody>
          <a:bodyPr wrap="none">
            <a:spAutoFit/>
          </a:bodyPr>
          <a:lstStyle/>
          <a:p>
            <a:r>
              <a:rPr lang="en-US" sz="2800" dirty="0"/>
              <a:t>Nature can produce persistent/long-lived unknown inputs </a:t>
            </a:r>
          </a:p>
          <a:p>
            <a:r>
              <a:rPr lang="en-US" sz="2800" dirty="0"/>
              <a:t>e.g. Ice on camera housing. (Also bug,  bird doodoo…)</a:t>
            </a:r>
          </a:p>
          <a:p>
            <a:endParaRPr lang="en-US" sz="2800" dirty="0"/>
          </a:p>
        </p:txBody>
      </p:sp>
    </p:spTree>
    <p:extLst>
      <p:ext uri="{BB962C8B-B14F-4D97-AF65-F5344CB8AC3E}">
        <p14:creationId xmlns:p14="http://schemas.microsoft.com/office/powerpoint/2010/main" val="2228534288"/>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8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2019052" y="869932"/>
            <a:ext cx="2185873" cy="2185873"/>
          </a:xfrm>
          <a:prstGeom prst="rect">
            <a:avLst/>
          </a:prstGeom>
        </p:spPr>
      </p:pic>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4397405" y="912725"/>
            <a:ext cx="2185873" cy="2185873"/>
          </a:xfrm>
          <a:prstGeom prst="rect">
            <a:avLst/>
          </a:prstGeom>
        </p:spPr>
      </p:pic>
      <p:grpSp>
        <p:nvGrpSpPr>
          <p:cNvPr id="7" name="Group 6">
            <a:extLst>
              <a:ext uri="{FF2B5EF4-FFF2-40B4-BE49-F238E27FC236}">
                <a16:creationId xmlns:a16="http://schemas.microsoft.com/office/drawing/2014/main" id="{6CAF826B-DF9F-E645-B52E-8D43227CEDF6}"/>
              </a:ext>
            </a:extLst>
          </p:cNvPr>
          <p:cNvGrpSpPr/>
          <p:nvPr/>
        </p:nvGrpSpPr>
        <p:grpSpPr>
          <a:xfrm>
            <a:off x="6785638" y="912724"/>
            <a:ext cx="4574106" cy="2212744"/>
            <a:chOff x="6785638" y="912724"/>
            <a:chExt cx="4574106" cy="2212744"/>
          </a:xfrm>
        </p:grpSpPr>
        <p:pic>
          <p:nvPicPr>
            <p:cNvPr id="2" name="Picture 1"/>
            <p:cNvPicPr/>
            <p:nvPr/>
          </p:nvPicPr>
          <p:blipFill>
            <a:blip r:embed="rId5">
              <a:extLst>
                <a:ext uri="{28A0092B-C50C-407E-A947-70E740481C1C}">
                  <a14:useLocalDpi xmlns:a14="http://schemas.microsoft.com/office/drawing/2010/main" val="0"/>
                </a:ext>
              </a:extLst>
            </a:blip>
            <a:stretch>
              <a:fillRect/>
            </a:stretch>
          </p:blipFill>
          <p:spPr>
            <a:xfrm>
              <a:off x="6785638" y="939595"/>
              <a:ext cx="2185873" cy="2185873"/>
            </a:xfrm>
            <a:prstGeom prst="rect">
              <a:avLst/>
            </a:prstGeom>
          </p:spPr>
        </p:pic>
        <p:pic>
          <p:nvPicPr>
            <p:cNvPr id="5" name="Picture 4"/>
            <p:cNvPicPr/>
            <p:nvPr/>
          </p:nvPicPr>
          <p:blipFill>
            <a:blip r:embed="rId6">
              <a:extLst>
                <a:ext uri="{28A0092B-C50C-407E-A947-70E740481C1C}">
                  <a14:useLocalDpi xmlns:a14="http://schemas.microsoft.com/office/drawing/2010/main" val="0"/>
                </a:ext>
              </a:extLst>
            </a:blip>
            <a:stretch>
              <a:fillRect/>
            </a:stretch>
          </p:blipFill>
          <p:spPr>
            <a:xfrm>
              <a:off x="9173871" y="912724"/>
              <a:ext cx="2185873" cy="2185873"/>
            </a:xfrm>
            <a:prstGeom prst="rect">
              <a:avLst/>
            </a:prstGeom>
          </p:spPr>
        </p:pic>
      </p:grpSp>
      <p:sp>
        <p:nvSpPr>
          <p:cNvPr id="8" name="TextBox 7"/>
          <p:cNvSpPr txBox="1"/>
          <p:nvPr/>
        </p:nvSpPr>
        <p:spPr>
          <a:xfrm>
            <a:off x="1561235" y="3114694"/>
            <a:ext cx="915635" cy="369332"/>
          </a:xfrm>
          <a:prstGeom prst="rect">
            <a:avLst/>
          </a:prstGeom>
          <a:noFill/>
        </p:spPr>
        <p:txBody>
          <a:bodyPr wrap="none" rtlCol="0">
            <a:spAutoFit/>
          </a:bodyPr>
          <a:lstStyle/>
          <a:p>
            <a:r>
              <a:rPr lang="en-US" dirty="0"/>
              <a:t>Gallery</a:t>
            </a:r>
          </a:p>
        </p:txBody>
      </p:sp>
      <p:grpSp>
        <p:nvGrpSpPr>
          <p:cNvPr id="12" name="Group 11">
            <a:extLst>
              <a:ext uri="{FF2B5EF4-FFF2-40B4-BE49-F238E27FC236}">
                <a16:creationId xmlns:a16="http://schemas.microsoft.com/office/drawing/2014/main" id="{38711038-35B3-0743-A9A1-85E561C7F8CF}"/>
              </a:ext>
            </a:extLst>
          </p:cNvPr>
          <p:cNvGrpSpPr/>
          <p:nvPr/>
        </p:nvGrpSpPr>
        <p:grpSpPr>
          <a:xfrm>
            <a:off x="1516063" y="3872948"/>
            <a:ext cx="6284406" cy="2891853"/>
            <a:chOff x="1516063" y="3872948"/>
            <a:chExt cx="6284406" cy="2891853"/>
          </a:xfrm>
        </p:grpSpPr>
        <p:pic>
          <p:nvPicPr>
            <p:cNvPr id="6" name="Picture 5"/>
            <p:cNvPicPr/>
            <p:nvPr/>
          </p:nvPicPr>
          <p:blipFill>
            <a:blip r:embed="rId7">
              <a:extLst>
                <a:ext uri="{28A0092B-C50C-407E-A947-70E740481C1C}">
                  <a14:useLocalDpi xmlns:a14="http://schemas.microsoft.com/office/drawing/2010/main" val="0"/>
                </a:ext>
              </a:extLst>
            </a:blip>
            <a:stretch>
              <a:fillRect/>
            </a:stretch>
          </p:blipFill>
          <p:spPr>
            <a:xfrm>
              <a:off x="4800601" y="3872948"/>
              <a:ext cx="2185873" cy="2185873"/>
            </a:xfrm>
            <a:prstGeom prst="rect">
              <a:avLst/>
            </a:prstGeom>
          </p:spPr>
        </p:pic>
        <p:sp>
          <p:nvSpPr>
            <p:cNvPr id="9" name="TextBox 8"/>
            <p:cNvSpPr txBox="1"/>
            <p:nvPr/>
          </p:nvSpPr>
          <p:spPr>
            <a:xfrm>
              <a:off x="1516063" y="5549347"/>
              <a:ext cx="800219" cy="369332"/>
            </a:xfrm>
            <a:prstGeom prst="rect">
              <a:avLst/>
            </a:prstGeom>
            <a:noFill/>
          </p:spPr>
          <p:txBody>
            <a:bodyPr wrap="none" rtlCol="0">
              <a:spAutoFit/>
            </a:bodyPr>
            <a:lstStyle/>
            <a:p>
              <a:r>
                <a:rPr lang="en-US" dirty="0"/>
                <a:t>Probe</a:t>
              </a:r>
            </a:p>
          </p:txBody>
        </p:sp>
        <p:sp>
          <p:nvSpPr>
            <p:cNvPr id="10" name="Rectangle 9">
              <a:extLst>
                <a:ext uri="{FF2B5EF4-FFF2-40B4-BE49-F238E27FC236}">
                  <a16:creationId xmlns:a16="http://schemas.microsoft.com/office/drawing/2014/main" id="{6C4C9CAC-29E4-CC43-8410-CF54C09FCCF6}"/>
                </a:ext>
              </a:extLst>
            </p:cNvPr>
            <p:cNvSpPr/>
            <p:nvPr/>
          </p:nvSpPr>
          <p:spPr>
            <a:xfrm>
              <a:off x="3986604" y="6241581"/>
              <a:ext cx="3813865" cy="523220"/>
            </a:xfrm>
            <a:prstGeom prst="rect">
              <a:avLst/>
            </a:prstGeom>
          </p:spPr>
          <p:txBody>
            <a:bodyPr wrap="none">
              <a:spAutoFit/>
            </a:bodyPr>
            <a:lstStyle/>
            <a:p>
              <a:r>
                <a:rPr lang="en-US" sz="2800" dirty="0"/>
                <a:t>Match Score =0.72705</a:t>
              </a:r>
            </a:p>
          </p:txBody>
        </p:sp>
      </p:grpSp>
      <p:sp>
        <p:nvSpPr>
          <p:cNvPr id="11" name="TextBox 10">
            <a:extLst>
              <a:ext uri="{FF2B5EF4-FFF2-40B4-BE49-F238E27FC236}">
                <a16:creationId xmlns:a16="http://schemas.microsoft.com/office/drawing/2014/main" id="{9A6E3C7A-C86F-AF4D-BB09-F8070DC4F11A}"/>
              </a:ext>
            </a:extLst>
          </p:cNvPr>
          <p:cNvSpPr txBox="1"/>
          <p:nvPr/>
        </p:nvSpPr>
        <p:spPr>
          <a:xfrm>
            <a:off x="331305" y="361896"/>
            <a:ext cx="6714595" cy="461665"/>
          </a:xfrm>
          <a:prstGeom prst="rect">
            <a:avLst/>
          </a:prstGeom>
          <a:noFill/>
        </p:spPr>
        <p:txBody>
          <a:bodyPr wrap="none" rtlCol="0">
            <a:spAutoFit/>
          </a:bodyPr>
          <a:lstStyle/>
          <a:p>
            <a:r>
              <a:rPr lang="en-US" sz="2400" dirty="0"/>
              <a:t>Face Verification (mid JANUS IARPA program)</a:t>
            </a:r>
          </a:p>
        </p:txBody>
      </p:sp>
    </p:spTree>
    <p:custDataLst>
      <p:tags r:id="rId1"/>
    </p:custDataLst>
    <p:extLst>
      <p:ext uri="{BB962C8B-B14F-4D97-AF65-F5344CB8AC3E}">
        <p14:creationId xmlns:p14="http://schemas.microsoft.com/office/powerpoint/2010/main" val="3350787288"/>
      </p:ext>
    </p:extLst>
  </p:cSld>
  <p:clrMapOvr>
    <a:masterClrMapping/>
  </p:clrMapOvr>
  <mc:AlternateContent xmlns:mc="http://schemas.openxmlformats.org/markup-compatibility/2006">
    <mc:Choice xmlns:p14="http://schemas.microsoft.com/office/powerpoint/2010/main" Requires="p14">
      <p:transition spd="slow" p14:dur="2000" advTm="12000"/>
    </mc:Choice>
    <mc:Fallback>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2500"/>
                            </p:stCondLst>
                            <p:childTnLst>
                              <p:par>
                                <p:cTn id="10" presetID="9" presetClass="entr" presetSubtype="0" fill="hold" nodeType="afterEffect">
                                  <p:stCondLst>
                                    <p:cond delay="300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90" y="968768"/>
            <a:ext cx="2445834" cy="2445834"/>
          </a:xfrm>
          <a:prstGeom prst="rect">
            <a:avLst/>
          </a:prstGeom>
        </p:spPr>
      </p:pic>
      <p:pic>
        <p:nvPicPr>
          <p:cNvPr id="8" name="Picture 7" descr="G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0" y="965364"/>
            <a:ext cx="2445834" cy="2445834"/>
          </a:xfrm>
          <a:prstGeom prst="rect">
            <a:avLst/>
          </a:prstGeom>
        </p:spPr>
      </p:pic>
      <p:pic>
        <p:nvPicPr>
          <p:cNvPr id="9" name="Picture 8" descr="G_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9790" y="975304"/>
            <a:ext cx="2445834" cy="2445834"/>
          </a:xfrm>
          <a:prstGeom prst="rect">
            <a:avLst/>
          </a:prstGeom>
        </p:spPr>
      </p:pic>
      <p:sp>
        <p:nvSpPr>
          <p:cNvPr id="12" name="Rectangle 11"/>
          <p:cNvSpPr/>
          <p:nvPr/>
        </p:nvSpPr>
        <p:spPr>
          <a:xfrm>
            <a:off x="3489205" y="6225142"/>
            <a:ext cx="4839786" cy="1200329"/>
          </a:xfrm>
          <a:prstGeom prst="rect">
            <a:avLst/>
          </a:prstGeom>
        </p:spPr>
        <p:txBody>
          <a:bodyPr wrap="none">
            <a:spAutoFit/>
          </a:bodyPr>
          <a:lstStyle/>
          <a:p>
            <a:r>
              <a:rPr lang="is-IS" sz="3600" dirty="0"/>
              <a:t>Match Score= 0.99769</a:t>
            </a:r>
            <a:endParaRPr lang="en-US" sz="3600" dirty="0"/>
          </a:p>
          <a:p>
            <a:endParaRPr lang="en-US" sz="3600" dirty="0"/>
          </a:p>
        </p:txBody>
      </p:sp>
      <p:sp>
        <p:nvSpPr>
          <p:cNvPr id="13" name="TextBox 12"/>
          <p:cNvSpPr txBox="1"/>
          <p:nvPr/>
        </p:nvSpPr>
        <p:spPr>
          <a:xfrm>
            <a:off x="607072" y="2977563"/>
            <a:ext cx="915635" cy="369332"/>
          </a:xfrm>
          <a:prstGeom prst="rect">
            <a:avLst/>
          </a:prstGeom>
          <a:noFill/>
        </p:spPr>
        <p:txBody>
          <a:bodyPr wrap="none" rtlCol="0">
            <a:spAutoFit/>
          </a:bodyPr>
          <a:lstStyle/>
          <a:p>
            <a:r>
              <a:rPr lang="en-US" dirty="0"/>
              <a:t>Gallery</a:t>
            </a:r>
          </a:p>
        </p:txBody>
      </p:sp>
      <p:grpSp>
        <p:nvGrpSpPr>
          <p:cNvPr id="2" name="Group 1">
            <a:extLst>
              <a:ext uri="{FF2B5EF4-FFF2-40B4-BE49-F238E27FC236}">
                <a16:creationId xmlns:a16="http://schemas.microsoft.com/office/drawing/2014/main" id="{4589E0CE-25E4-E845-923E-3266C52D2D48}"/>
              </a:ext>
            </a:extLst>
          </p:cNvPr>
          <p:cNvGrpSpPr/>
          <p:nvPr/>
        </p:nvGrpSpPr>
        <p:grpSpPr>
          <a:xfrm>
            <a:off x="1676401" y="3650166"/>
            <a:ext cx="7322633" cy="2510366"/>
            <a:chOff x="1676401" y="3650166"/>
            <a:chExt cx="7322633" cy="2510366"/>
          </a:xfrm>
        </p:grpSpPr>
        <p:pic>
          <p:nvPicPr>
            <p:cNvPr id="10" name="Picture 9" descr="P_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3650166"/>
              <a:ext cx="2445834" cy="2445834"/>
            </a:xfrm>
            <a:prstGeom prst="rect">
              <a:avLst/>
            </a:prstGeom>
          </p:spPr>
        </p:pic>
        <p:pic>
          <p:nvPicPr>
            <p:cNvPr id="11" name="Picture 10" descr="P_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0" y="3650166"/>
              <a:ext cx="2445834" cy="2445834"/>
            </a:xfrm>
            <a:prstGeom prst="rect">
              <a:avLst/>
            </a:prstGeom>
          </p:spPr>
        </p:pic>
        <p:sp>
          <p:nvSpPr>
            <p:cNvPr id="14" name="TextBox 13"/>
            <p:cNvSpPr txBox="1"/>
            <p:nvPr/>
          </p:nvSpPr>
          <p:spPr>
            <a:xfrm>
              <a:off x="1676401" y="5791200"/>
              <a:ext cx="800219" cy="369332"/>
            </a:xfrm>
            <a:prstGeom prst="rect">
              <a:avLst/>
            </a:prstGeom>
            <a:noFill/>
          </p:spPr>
          <p:txBody>
            <a:bodyPr wrap="none" rtlCol="0">
              <a:spAutoFit/>
            </a:bodyPr>
            <a:lstStyle/>
            <a:p>
              <a:r>
                <a:rPr lang="en-US" dirty="0"/>
                <a:t>Probe</a:t>
              </a:r>
            </a:p>
          </p:txBody>
        </p:sp>
      </p:grpSp>
      <p:sp>
        <p:nvSpPr>
          <p:cNvPr id="15" name="TextBox 14">
            <a:extLst>
              <a:ext uri="{FF2B5EF4-FFF2-40B4-BE49-F238E27FC236}">
                <a16:creationId xmlns:a16="http://schemas.microsoft.com/office/drawing/2014/main" id="{993D996E-CCBC-7F4E-8AE3-725940F50659}"/>
              </a:ext>
            </a:extLst>
          </p:cNvPr>
          <p:cNvSpPr txBox="1"/>
          <p:nvPr/>
        </p:nvSpPr>
        <p:spPr>
          <a:xfrm>
            <a:off x="0" y="71593"/>
            <a:ext cx="8665449" cy="830997"/>
          </a:xfrm>
          <a:prstGeom prst="rect">
            <a:avLst/>
          </a:prstGeom>
          <a:noFill/>
        </p:spPr>
        <p:txBody>
          <a:bodyPr wrap="none" rtlCol="0">
            <a:spAutoFit/>
          </a:bodyPr>
          <a:lstStyle/>
          <a:p>
            <a:r>
              <a:rPr lang="en-US" sz="2400" dirty="0"/>
              <a:t>Face Verification (mid-JANUS IARPA program,  top performer)</a:t>
            </a:r>
          </a:p>
          <a:p>
            <a:r>
              <a:rPr lang="en-US" sz="2400" dirty="0"/>
              <a:t>L2-Softmax trained Cosine-distance matching</a:t>
            </a:r>
          </a:p>
        </p:txBody>
      </p:sp>
    </p:spTree>
    <p:extLst>
      <p:ext uri="{BB962C8B-B14F-4D97-AF65-F5344CB8AC3E}">
        <p14:creationId xmlns:p14="http://schemas.microsoft.com/office/powerpoint/2010/main" val="1697845742"/>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2500"/>
                            </p:stCondLst>
                            <p:childTnLst>
                              <p:par>
                                <p:cTn id="9" presetID="2" presetClass="entr" presetSubtype="4" fill="hold" grpId="0" nodeType="afterEffect">
                                  <p:stCondLst>
                                    <p:cond delay="30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7950A-31C2-9946-9B88-1A241E39DA52}"/>
              </a:ext>
            </a:extLst>
          </p:cNvPr>
          <p:cNvSpPr>
            <a:spLocks noGrp="1"/>
          </p:cNvSpPr>
          <p:nvPr>
            <p:ph type="title"/>
          </p:nvPr>
        </p:nvSpPr>
        <p:spPr>
          <a:xfrm>
            <a:off x="406400" y="-178899"/>
            <a:ext cx="11379200" cy="1080051"/>
          </a:xfrm>
        </p:spPr>
        <p:txBody>
          <a:bodyPr>
            <a:normAutofit/>
          </a:bodyPr>
          <a:lstStyle/>
          <a:p>
            <a:r>
              <a:rPr lang="en-US" sz="4800" dirty="0"/>
              <a:t>What went wrong?</a:t>
            </a:r>
          </a:p>
        </p:txBody>
      </p:sp>
      <p:sp>
        <p:nvSpPr>
          <p:cNvPr id="3" name="Rectangle 2">
            <a:extLst>
              <a:ext uri="{FF2B5EF4-FFF2-40B4-BE49-F238E27FC236}">
                <a16:creationId xmlns:a16="http://schemas.microsoft.com/office/drawing/2014/main" id="{A64ECB9F-7BF0-5A4B-A5F1-116F5D1D98E2}"/>
              </a:ext>
            </a:extLst>
          </p:cNvPr>
          <p:cNvSpPr/>
          <p:nvPr/>
        </p:nvSpPr>
        <p:spPr>
          <a:xfrm>
            <a:off x="626137" y="1044305"/>
            <a:ext cx="10939726" cy="646331"/>
          </a:xfrm>
          <a:prstGeom prst="rect">
            <a:avLst/>
          </a:prstGeom>
        </p:spPr>
        <p:txBody>
          <a:bodyPr wrap="none">
            <a:spAutoFit/>
          </a:bodyPr>
          <a:lstStyle/>
          <a:p>
            <a:r>
              <a:rPr lang="en-US" sz="3600" b="1" i="1" dirty="0"/>
              <a:t>Absence of Evidence is not Evidence of Absence</a:t>
            </a:r>
          </a:p>
        </p:txBody>
      </p:sp>
      <p:sp>
        <p:nvSpPr>
          <p:cNvPr id="4" name="Rectangle 3">
            <a:extLst>
              <a:ext uri="{FF2B5EF4-FFF2-40B4-BE49-F238E27FC236}">
                <a16:creationId xmlns:a16="http://schemas.microsoft.com/office/drawing/2014/main" id="{E612086C-B49A-C84F-8A2D-C6848A7D0B1A}"/>
              </a:ext>
            </a:extLst>
          </p:cNvPr>
          <p:cNvSpPr/>
          <p:nvPr/>
        </p:nvSpPr>
        <p:spPr>
          <a:xfrm>
            <a:off x="186663" y="2031057"/>
            <a:ext cx="11785600" cy="2862322"/>
          </a:xfrm>
          <a:prstGeom prst="rect">
            <a:avLst/>
          </a:prstGeom>
        </p:spPr>
        <p:txBody>
          <a:bodyPr wrap="square">
            <a:spAutoFit/>
          </a:bodyPr>
          <a:lstStyle/>
          <a:p>
            <a:pPr algn="ctr"/>
            <a:r>
              <a:rPr lang="en-US" sz="3600" dirty="0"/>
              <a:t>Being far from boundaries &amp; training evidence,  A of E, implies high “probabilities” in classifiers such as </a:t>
            </a:r>
            <a:br>
              <a:rPr lang="en-US" sz="3600" dirty="0"/>
            </a:br>
            <a:r>
              <a:rPr lang="en-US" sz="3600" dirty="0"/>
              <a:t>SVM or Softmax</a:t>
            </a:r>
            <a:br>
              <a:rPr lang="en-US" sz="3600" dirty="0"/>
            </a:br>
            <a:endParaRPr lang="en-US" sz="3600" dirty="0"/>
          </a:p>
          <a:p>
            <a:endParaRPr lang="en-US" sz="3600" dirty="0"/>
          </a:p>
        </p:txBody>
      </p:sp>
      <p:sp>
        <p:nvSpPr>
          <p:cNvPr id="5" name="Rectangle 4">
            <a:extLst>
              <a:ext uri="{FF2B5EF4-FFF2-40B4-BE49-F238E27FC236}">
                <a16:creationId xmlns:a16="http://schemas.microsoft.com/office/drawing/2014/main" id="{4E9EA1D0-76AB-044C-A7A1-B7BC3F4ED9A1}"/>
              </a:ext>
            </a:extLst>
          </p:cNvPr>
          <p:cNvSpPr/>
          <p:nvPr/>
        </p:nvSpPr>
        <p:spPr>
          <a:xfrm>
            <a:off x="389863" y="5356658"/>
            <a:ext cx="11379200" cy="1323439"/>
          </a:xfrm>
          <a:prstGeom prst="rect">
            <a:avLst/>
          </a:prstGeom>
        </p:spPr>
        <p:txBody>
          <a:bodyPr wrap="square">
            <a:spAutoFit/>
          </a:bodyPr>
          <a:lstStyle/>
          <a:p>
            <a:pPr algn="ctr"/>
            <a:r>
              <a:rPr lang="en-US" sz="4000" b="1" dirty="0"/>
              <a:t>The open set/world is full of “unknowns” that will absent in training! </a:t>
            </a:r>
          </a:p>
        </p:txBody>
      </p:sp>
      <p:sp>
        <p:nvSpPr>
          <p:cNvPr id="6" name="Rectangle 5">
            <a:extLst>
              <a:ext uri="{FF2B5EF4-FFF2-40B4-BE49-F238E27FC236}">
                <a16:creationId xmlns:a16="http://schemas.microsoft.com/office/drawing/2014/main" id="{19B806E4-BF3A-C942-A9EF-C8EF99783CB9}"/>
              </a:ext>
            </a:extLst>
          </p:cNvPr>
          <p:cNvSpPr/>
          <p:nvPr/>
        </p:nvSpPr>
        <p:spPr>
          <a:xfrm>
            <a:off x="232762" y="3944418"/>
            <a:ext cx="11333101" cy="1754326"/>
          </a:xfrm>
          <a:prstGeom prst="rect">
            <a:avLst/>
          </a:prstGeom>
        </p:spPr>
        <p:txBody>
          <a:bodyPr wrap="square">
            <a:spAutoFit/>
          </a:bodyPr>
          <a:lstStyle/>
          <a:p>
            <a:pPr algn="ctr"/>
            <a:r>
              <a:rPr lang="en-US" sz="3600" dirty="0"/>
              <a:t>Bayesian Reasoning cannot help us as we cannot normalize without the probability of the unknown inputs</a:t>
            </a:r>
          </a:p>
          <a:p>
            <a:endParaRPr lang="en-US" sz="3600" dirty="0"/>
          </a:p>
        </p:txBody>
      </p:sp>
    </p:spTree>
    <p:extLst>
      <p:ext uri="{BB962C8B-B14F-4D97-AF65-F5344CB8AC3E}">
        <p14:creationId xmlns:p14="http://schemas.microsoft.com/office/powerpoint/2010/main" val="184413787"/>
      </p:ext>
    </p:extLst>
  </p:cSld>
  <p:clrMapOvr>
    <a:masterClrMapping/>
  </p:clrMapOvr>
  <mc:AlternateContent xmlns:mc="http://schemas.openxmlformats.org/markup-compatibility/2006">
    <mc:Choice xmlns:p14="http://schemas.microsoft.com/office/powerpoint/2010/main" Requires="p14">
      <p:transition spd="slow" p14:dur="2000" advTm="29000"/>
    </mc:Choice>
    <mc:Fallback>
      <p:transition spd="slow"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4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4500"/>
                            </p:stCondLst>
                            <p:childTnLst>
                              <p:par>
                                <p:cTn id="10" presetID="2" presetClass="entr" presetSubtype="4" fill="hold" grpId="0" nodeType="afterEffect">
                                  <p:stCondLst>
                                    <p:cond delay="60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1000"/>
                            </p:stCondLst>
                            <p:childTnLst>
                              <p:par>
                                <p:cTn id="15" presetID="2" presetClass="entr" presetSubtype="4" fill="hold" grpId="0" nodeType="afterEffect">
                                  <p:stCondLst>
                                    <p:cond delay="8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F046-4861-234F-89A3-2DEFE1EFF318}"/>
              </a:ext>
            </a:extLst>
          </p:cNvPr>
          <p:cNvSpPr>
            <a:spLocks noGrp="1"/>
          </p:cNvSpPr>
          <p:nvPr>
            <p:ph type="title"/>
          </p:nvPr>
        </p:nvSpPr>
        <p:spPr/>
        <p:txBody>
          <a:bodyPr vert="horz" wrap="square" lIns="91440" tIns="45720" rIns="91440" bIns="45720" numCol="1" anchor="b" anchorCtr="0" compatLnSpc="1">
            <a:prstTxWarp prst="textNoShape">
              <a:avLst/>
            </a:prstTxWarp>
            <a:normAutofit/>
          </a:bodyPr>
          <a:lstStyle/>
          <a:p>
            <a:pPr algn="ctr" eaLnBrk="1" hangingPunct="1"/>
            <a:r>
              <a:rPr lang="en-US" altLang="en-US" cap="none" dirty="0">
                <a:effectLst>
                  <a:outerShdw blurRad="38100" dist="38100" dir="2700000" algn="tl">
                    <a:srgbClr val="C0C0C0"/>
                  </a:outerShdw>
                </a:effectLst>
                <a:ea typeface="ＭＳ Ｐゴシック" panose="020B0600070205080204" pitchFamily="34" charset="-128"/>
              </a:rPr>
              <a:t>The Range of Openness/Unknowns in problems</a:t>
            </a:r>
          </a:p>
        </p:txBody>
      </p:sp>
      <p:pic>
        <p:nvPicPr>
          <p:cNvPr id="11266" name="Content Placeholder 3" descr="spectrum.pdf">
            <a:extLst>
              <a:ext uri="{FF2B5EF4-FFF2-40B4-BE49-F238E27FC236}">
                <a16:creationId xmlns:a16="http://schemas.microsoft.com/office/drawing/2014/main" id="{275AF48C-9A36-024C-820D-1EFCF809E6D1}"/>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rcRect t="-13570" r="67909" b="-13570"/>
          <a:stretch>
            <a:fillRect/>
          </a:stretch>
        </p:blipFill>
        <p:spPr>
          <a:xfrm>
            <a:off x="1841500" y="76200"/>
            <a:ext cx="2730500" cy="5994400"/>
          </a:xfrm>
        </p:spPr>
      </p:pic>
      <p:pic>
        <p:nvPicPr>
          <p:cNvPr id="5" name="Content Placeholder 3" descr="spectrum.pdf">
            <a:extLst>
              <a:ext uri="{FF2B5EF4-FFF2-40B4-BE49-F238E27FC236}">
                <a16:creationId xmlns:a16="http://schemas.microsoft.com/office/drawing/2014/main" id="{50BD6DB4-BB36-F346-B6AD-DD77400995D2}"/>
              </a:ext>
            </a:extLst>
          </p:cNvPr>
          <p:cNvPicPr>
            <a:picLocks noChangeAspect="1"/>
          </p:cNvPicPr>
          <p:nvPr/>
        </p:nvPicPr>
        <p:blipFill rotWithShape="1">
          <a:blip r:embed="rId4">
            <a:extLst>
              <a:ext uri="{28A0092B-C50C-407E-A947-70E740481C1C}">
                <a14:useLocalDpi xmlns:a14="http://schemas.microsoft.com/office/drawing/2010/main" val="0"/>
              </a:ext>
            </a:extLst>
          </a:blip>
          <a:srcRect l="70157" t="-287" r="1129" b="-13570"/>
          <a:stretch/>
        </p:blipFill>
        <p:spPr bwMode="auto">
          <a:xfrm>
            <a:off x="7811146" y="702491"/>
            <a:ext cx="2443197" cy="536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1193D4C-39BF-5345-9284-6DF21F43BF4C}"/>
              </a:ext>
            </a:extLst>
          </p:cNvPr>
          <p:cNvSpPr/>
          <p:nvPr/>
        </p:nvSpPr>
        <p:spPr>
          <a:xfrm>
            <a:off x="66260" y="5599093"/>
            <a:ext cx="12059479" cy="523220"/>
          </a:xfrm>
          <a:prstGeom prst="rect">
            <a:avLst/>
          </a:prstGeom>
        </p:spPr>
        <p:txBody>
          <a:bodyPr wrap="square">
            <a:spAutoFit/>
          </a:bodyPr>
          <a:lstStyle/>
          <a:p>
            <a:pPr algn="ctr"/>
            <a:r>
              <a:rPr lang="en-US" sz="2800" dirty="0"/>
              <a:t>Paper has &gt; 90 citations covering OSR from 14 different application areas</a:t>
            </a:r>
          </a:p>
        </p:txBody>
      </p:sp>
      <p:pic>
        <p:nvPicPr>
          <p:cNvPr id="6" name="Content Placeholder 3" descr="spectrum.pdf">
            <a:extLst>
              <a:ext uri="{FF2B5EF4-FFF2-40B4-BE49-F238E27FC236}">
                <a16:creationId xmlns:a16="http://schemas.microsoft.com/office/drawing/2014/main" id="{B97E8C5C-9AE6-474B-84B4-2BA32E4ED96E}"/>
              </a:ext>
            </a:extLst>
          </p:cNvPr>
          <p:cNvPicPr>
            <a:picLocks noChangeAspect="1"/>
          </p:cNvPicPr>
          <p:nvPr/>
        </p:nvPicPr>
        <p:blipFill rotWithShape="1">
          <a:blip r:embed="rId4">
            <a:extLst>
              <a:ext uri="{28A0092B-C50C-407E-A947-70E740481C1C}">
                <a14:useLocalDpi xmlns:a14="http://schemas.microsoft.com/office/drawing/2010/main" val="0"/>
              </a:ext>
            </a:extLst>
          </a:blip>
          <a:srcRect t="-287" r="1130" b="-13570"/>
          <a:stretch/>
        </p:blipFill>
        <p:spPr bwMode="auto">
          <a:xfrm>
            <a:off x="1841500" y="702490"/>
            <a:ext cx="8412843" cy="536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2437987"/>
      </p:ext>
    </p:extLst>
  </p:cSld>
  <p:clrMapOvr>
    <a:masterClrMapping/>
  </p:clrMapOvr>
  <mc:AlternateContent xmlns:mc="http://schemas.openxmlformats.org/markup-compatibility/2006" xmlns:p14="http://schemas.microsoft.com/office/powerpoint/2010/main">
    <mc:Choice Requires="p14">
      <p:transition spd="slow" p14:dur="2000" advTm="35965"/>
    </mc:Choice>
    <mc:Fallback xmlns="">
      <p:transition spd="slow" advTm="35965"/>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6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8000"/>
                            </p:stCondLst>
                            <p:childTnLst>
                              <p:par>
                                <p:cTn id="9" presetID="10" presetClass="entr" presetSubtype="0" fill="hold" nodeType="afterEffect">
                                  <p:stCondLst>
                                    <p:cond delay="6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16000"/>
                            </p:stCondLst>
                            <p:childTnLst>
                              <p:par>
                                <p:cTn id="13" presetID="2" presetClass="entr" presetSubtype="4" fill="hold" grpId="0" nodeType="afterEffect">
                                  <p:stCondLst>
                                    <p:cond delay="40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Screen Shot 2015-05-04 at 7.54.09 AM.png"/>
          <p:cNvPicPr>
            <a:picLocks noChangeAspect="1"/>
          </p:cNvPicPr>
          <p:nvPr/>
        </p:nvPicPr>
        <p:blipFill rotWithShape="1">
          <a:blip r:embed="rId4">
            <a:extLst>
              <a:ext uri="{28A0092B-C50C-407E-A947-70E740481C1C}">
                <a14:useLocalDpi xmlns:a14="http://schemas.microsoft.com/office/drawing/2010/main" val="0"/>
              </a:ext>
            </a:extLst>
          </a:blip>
          <a:srcRect l="4467" t="28648" r="66499" b="25694"/>
          <a:stretch/>
        </p:blipFill>
        <p:spPr>
          <a:xfrm>
            <a:off x="7474679" y="2574257"/>
            <a:ext cx="2807567" cy="2736118"/>
          </a:xfrm>
          <a:prstGeom prst="rect">
            <a:avLst/>
          </a:prstGeom>
        </p:spPr>
      </p:pic>
      <p:grpSp>
        <p:nvGrpSpPr>
          <p:cNvPr id="38" name="Group 37"/>
          <p:cNvGrpSpPr/>
          <p:nvPr/>
        </p:nvGrpSpPr>
        <p:grpSpPr>
          <a:xfrm>
            <a:off x="7088536" y="2234193"/>
            <a:ext cx="3547248" cy="3126885"/>
            <a:chOff x="2568528" y="1768263"/>
            <a:chExt cx="3547248" cy="3126885"/>
          </a:xfrm>
        </p:grpSpPr>
        <p:pic>
          <p:nvPicPr>
            <p:cNvPr id="3" name="Picture 2" descr="ILSVRC2012_val_00007197.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0855" y="3059224"/>
              <a:ext cx="592309" cy="444232"/>
            </a:xfrm>
            <a:prstGeom prst="rect">
              <a:avLst/>
            </a:prstGeom>
          </p:spPr>
        </p:pic>
        <p:pic>
          <p:nvPicPr>
            <p:cNvPr id="9" name="Picture 8" descr="ILSVRC2012_val_00009191.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1956" y="3535423"/>
              <a:ext cx="635054" cy="476291"/>
            </a:xfrm>
            <a:prstGeom prst="rect">
              <a:avLst/>
            </a:prstGeom>
          </p:spPr>
        </p:pic>
        <p:pic>
          <p:nvPicPr>
            <p:cNvPr id="11" name="Picture 10" descr="ILSVRC2012_val_00009396.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0855" y="2366569"/>
              <a:ext cx="754921" cy="566191"/>
            </a:xfrm>
            <a:prstGeom prst="rect">
              <a:avLst/>
            </a:prstGeom>
          </p:spPr>
        </p:pic>
        <p:pic>
          <p:nvPicPr>
            <p:cNvPr id="16" name="Picture 15" descr="ILSVRC2012_val_00017699.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8243" y="4011714"/>
              <a:ext cx="754921" cy="566191"/>
            </a:xfrm>
            <a:prstGeom prst="rect">
              <a:avLst/>
            </a:prstGeom>
          </p:spPr>
        </p:pic>
        <p:pic>
          <p:nvPicPr>
            <p:cNvPr id="17" name="Picture 16" descr="ILSVRC2012_val_00000414.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4670" y="4317437"/>
              <a:ext cx="485902" cy="527009"/>
            </a:xfrm>
            <a:prstGeom prst="rect">
              <a:avLst/>
            </a:prstGeom>
          </p:spPr>
        </p:pic>
        <p:pic>
          <p:nvPicPr>
            <p:cNvPr id="18" name="Picture 17" descr="ILSVRC2012_val_00020178.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4161" y="4317437"/>
              <a:ext cx="713223" cy="577711"/>
            </a:xfrm>
            <a:prstGeom prst="rect">
              <a:avLst/>
            </a:prstGeom>
          </p:spPr>
        </p:pic>
        <p:pic>
          <p:nvPicPr>
            <p:cNvPr id="20" name="Picture 19" descr="ILSVRC2012_val_00023438.JPE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62448" y="3620292"/>
              <a:ext cx="653718" cy="610572"/>
            </a:xfrm>
            <a:prstGeom prst="rect">
              <a:avLst/>
            </a:prstGeom>
          </p:spPr>
        </p:pic>
        <p:pic>
          <p:nvPicPr>
            <p:cNvPr id="21" name="Picture 20" descr="ILSVRC2012_val_00039571.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2379" y="3747760"/>
              <a:ext cx="483564" cy="527908"/>
            </a:xfrm>
            <a:prstGeom prst="rect">
              <a:avLst/>
            </a:prstGeom>
          </p:spPr>
        </p:pic>
        <p:pic>
          <p:nvPicPr>
            <p:cNvPr id="23" name="Picture 22" descr="ILSVRC2012_val_00006244.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96239" y="2435426"/>
              <a:ext cx="742290" cy="497334"/>
            </a:xfrm>
            <a:prstGeom prst="rect">
              <a:avLst/>
            </a:prstGeom>
          </p:spPr>
        </p:pic>
        <p:pic>
          <p:nvPicPr>
            <p:cNvPr id="25" name="Picture 24" descr="ILSVRC2012_val_00008570.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66203" y="3122136"/>
              <a:ext cx="620553" cy="413288"/>
            </a:xfrm>
            <a:prstGeom prst="rect">
              <a:avLst/>
            </a:prstGeom>
          </p:spPr>
        </p:pic>
        <p:pic>
          <p:nvPicPr>
            <p:cNvPr id="34" name="Picture 33" descr="ILSVRC2012_val_00015831.JPE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56661" y="1768263"/>
              <a:ext cx="572668" cy="680129"/>
            </a:xfrm>
            <a:prstGeom prst="rect">
              <a:avLst/>
            </a:prstGeom>
          </p:spPr>
        </p:pic>
        <p:pic>
          <p:nvPicPr>
            <p:cNvPr id="51" name="Picture 50"/>
            <p:cNvPicPr>
              <a:picLocks noChangeAspect="1"/>
            </p:cNvPicPr>
            <p:nvPr/>
          </p:nvPicPr>
          <p:blipFill>
            <a:blip r:embed="rId16"/>
            <a:stretch>
              <a:fillRect/>
            </a:stretch>
          </p:blipFill>
          <p:spPr>
            <a:xfrm>
              <a:off x="3314956" y="2778229"/>
              <a:ext cx="561990" cy="561990"/>
            </a:xfrm>
            <a:prstGeom prst="rect">
              <a:avLst/>
            </a:prstGeom>
          </p:spPr>
        </p:pic>
        <p:pic>
          <p:nvPicPr>
            <p:cNvPr id="36" name="Picture 35"/>
            <p:cNvPicPr>
              <a:picLocks noChangeAspect="1"/>
            </p:cNvPicPr>
            <p:nvPr/>
          </p:nvPicPr>
          <p:blipFill>
            <a:blip r:embed="rId17"/>
            <a:stretch>
              <a:fillRect/>
            </a:stretch>
          </p:blipFill>
          <p:spPr>
            <a:xfrm>
              <a:off x="2568528" y="2817591"/>
              <a:ext cx="587839" cy="631383"/>
            </a:xfrm>
            <a:prstGeom prst="rect">
              <a:avLst/>
            </a:prstGeom>
          </p:spPr>
        </p:pic>
        <p:pic>
          <p:nvPicPr>
            <p:cNvPr id="37" name="Picture 36"/>
            <p:cNvPicPr>
              <a:picLocks noChangeAspect="1"/>
            </p:cNvPicPr>
            <p:nvPr/>
          </p:nvPicPr>
          <p:blipFill>
            <a:blip r:embed="rId18"/>
            <a:stretch>
              <a:fillRect/>
            </a:stretch>
          </p:blipFill>
          <p:spPr>
            <a:xfrm>
              <a:off x="2780856" y="2057420"/>
              <a:ext cx="927447" cy="618298"/>
            </a:xfrm>
            <a:prstGeom prst="rect">
              <a:avLst/>
            </a:prstGeom>
          </p:spPr>
        </p:pic>
      </p:grpSp>
      <p:pic>
        <p:nvPicPr>
          <p:cNvPr id="52" name="Picture 51" descr="scaled-colors.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69934" y="789174"/>
            <a:ext cx="6083488" cy="5916192"/>
          </a:xfrm>
          <a:prstGeom prst="rect">
            <a:avLst/>
          </a:prstGeom>
        </p:spPr>
      </p:pic>
      <p:grpSp>
        <p:nvGrpSpPr>
          <p:cNvPr id="70" name="Group 69"/>
          <p:cNvGrpSpPr/>
          <p:nvPr/>
        </p:nvGrpSpPr>
        <p:grpSpPr>
          <a:xfrm>
            <a:off x="6674985" y="1636182"/>
            <a:ext cx="4555554" cy="3948531"/>
            <a:chOff x="2154977" y="1170252"/>
            <a:chExt cx="4555554" cy="3948531"/>
          </a:xfrm>
        </p:grpSpPr>
        <p:pic>
          <p:nvPicPr>
            <p:cNvPr id="41" name="Picture 40" descr="run_1_map_5000_0_0.655076087.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62237" y="3159188"/>
              <a:ext cx="688536" cy="688536"/>
            </a:xfrm>
            <a:prstGeom prst="rect">
              <a:avLst/>
            </a:prstGeom>
          </p:spPr>
        </p:pic>
        <p:pic>
          <p:nvPicPr>
            <p:cNvPr id="55" name="Picture 54" descr="run_2_map_5000_0_0.598831534.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657010" y="1786208"/>
              <a:ext cx="803019" cy="803019"/>
            </a:xfrm>
            <a:prstGeom prst="rect">
              <a:avLst/>
            </a:prstGeom>
          </p:spPr>
        </p:pic>
        <p:pic>
          <p:nvPicPr>
            <p:cNvPr id="56" name="Picture 55" descr="run_3_map_5000_0_0.789978385.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606448" y="4078745"/>
              <a:ext cx="736055" cy="736055"/>
            </a:xfrm>
            <a:prstGeom prst="rect">
              <a:avLst/>
            </a:prstGeom>
          </p:spPr>
        </p:pic>
        <p:pic>
          <p:nvPicPr>
            <p:cNvPr id="57" name="Picture 56" descr="run_4_map_5000_0_0.0867700428.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15910" y="3039595"/>
              <a:ext cx="645238" cy="645238"/>
            </a:xfrm>
            <a:prstGeom prst="rect">
              <a:avLst/>
            </a:prstGeom>
          </p:spPr>
        </p:pic>
        <p:pic>
          <p:nvPicPr>
            <p:cNvPr id="58" name="Picture 57" descr="run_1_map_5000_14_0.99955660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37405" y="3559236"/>
              <a:ext cx="716432" cy="716432"/>
            </a:xfrm>
            <a:prstGeom prst="rect">
              <a:avLst/>
            </a:prstGeom>
          </p:spPr>
        </p:pic>
        <p:pic>
          <p:nvPicPr>
            <p:cNvPr id="59" name="Picture 58" descr="run_2_map_5000_14_0.99985069.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405486" y="4570108"/>
              <a:ext cx="548675" cy="548675"/>
            </a:xfrm>
            <a:prstGeom prst="rect">
              <a:avLst/>
            </a:prstGeom>
          </p:spPr>
        </p:pic>
        <p:pic>
          <p:nvPicPr>
            <p:cNvPr id="60" name="Picture 59" descr="run_3_map_5000_14_0.934903443.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93817" y="4446480"/>
              <a:ext cx="661846" cy="661846"/>
            </a:xfrm>
            <a:prstGeom prst="rect">
              <a:avLst/>
            </a:prstGeom>
          </p:spPr>
        </p:pic>
        <p:pic>
          <p:nvPicPr>
            <p:cNvPr id="61" name="Picture 60" descr="run_4_map_5000_14_0.959181786.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481033" y="3684833"/>
              <a:ext cx="710637" cy="710637"/>
            </a:xfrm>
            <a:prstGeom prst="rect">
              <a:avLst/>
            </a:prstGeom>
          </p:spPr>
        </p:pic>
        <p:pic>
          <p:nvPicPr>
            <p:cNvPr id="62" name="Picture 61" descr="run_1_map_5000_47_0.968737721.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586756" y="1170252"/>
              <a:ext cx="660400" cy="660400"/>
            </a:xfrm>
            <a:prstGeom prst="rect">
              <a:avLst/>
            </a:prstGeom>
          </p:spPr>
        </p:pic>
        <p:pic>
          <p:nvPicPr>
            <p:cNvPr id="63" name="Picture 62" descr="run_2_map_5000_47_0.984903514.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892800" y="2256151"/>
              <a:ext cx="817731" cy="817731"/>
            </a:xfrm>
            <a:prstGeom prst="rect">
              <a:avLst/>
            </a:prstGeom>
          </p:spPr>
        </p:pic>
        <p:pic>
          <p:nvPicPr>
            <p:cNvPr id="64" name="Picture 63" descr="run_3_map_5000_47_0.986119926.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442431" y="1976114"/>
              <a:ext cx="449906" cy="449906"/>
            </a:xfrm>
            <a:prstGeom prst="rect">
              <a:avLst/>
            </a:prstGeom>
          </p:spPr>
        </p:pic>
        <p:pic>
          <p:nvPicPr>
            <p:cNvPr id="65" name="Picture 64" descr="run_4_map_5000_47_0.857456982.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223848" y="2510907"/>
              <a:ext cx="548317" cy="548317"/>
            </a:xfrm>
            <a:prstGeom prst="rect">
              <a:avLst/>
            </a:prstGeom>
          </p:spPr>
        </p:pic>
        <p:pic>
          <p:nvPicPr>
            <p:cNvPr id="66" name="Picture 65" descr="run_0_map_5000_429_1.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252882" y="2449818"/>
              <a:ext cx="624064" cy="624064"/>
            </a:xfrm>
            <a:prstGeom prst="rect">
              <a:avLst/>
            </a:prstGeom>
          </p:spPr>
        </p:pic>
        <p:pic>
          <p:nvPicPr>
            <p:cNvPr id="67" name="Picture 66" descr="run_4_map_5000_429_0.999919951.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56477" y="1486500"/>
              <a:ext cx="561856" cy="561856"/>
            </a:xfrm>
            <a:prstGeom prst="rect">
              <a:avLst/>
            </a:prstGeom>
          </p:spPr>
        </p:pic>
        <p:pic>
          <p:nvPicPr>
            <p:cNvPr id="68" name="Picture 67" descr="run_2_map_5000_429_0.999999881.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154977" y="2366569"/>
              <a:ext cx="764856" cy="764856"/>
            </a:xfrm>
            <a:prstGeom prst="rect">
              <a:avLst/>
            </a:prstGeom>
          </p:spPr>
        </p:pic>
        <p:pic>
          <p:nvPicPr>
            <p:cNvPr id="69" name="Picture 68" descr="run_8_map_5000_429_1.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023220" y="1501021"/>
              <a:ext cx="788670" cy="788670"/>
            </a:xfrm>
            <a:prstGeom prst="rect">
              <a:avLst/>
            </a:prstGeom>
          </p:spPr>
        </p:pic>
      </p:grpSp>
      <p:sp>
        <p:nvSpPr>
          <p:cNvPr id="4" name="Title 3">
            <a:extLst>
              <a:ext uri="{FF2B5EF4-FFF2-40B4-BE49-F238E27FC236}">
                <a16:creationId xmlns:a16="http://schemas.microsoft.com/office/drawing/2014/main" id="{37DAA0F3-02C0-1342-AD89-4ACEDA7B5AD2}"/>
              </a:ext>
            </a:extLst>
          </p:cNvPr>
          <p:cNvSpPr>
            <a:spLocks noGrp="1"/>
          </p:cNvSpPr>
          <p:nvPr>
            <p:ph type="title"/>
          </p:nvPr>
        </p:nvSpPr>
        <p:spPr/>
        <p:txBody>
          <a:bodyPr/>
          <a:lstStyle/>
          <a:p>
            <a:endParaRPr lang="en-US"/>
          </a:p>
        </p:txBody>
      </p:sp>
      <p:sp>
        <p:nvSpPr>
          <p:cNvPr id="39" name="Title 7">
            <a:extLst>
              <a:ext uri="{FF2B5EF4-FFF2-40B4-BE49-F238E27FC236}">
                <a16:creationId xmlns:a16="http://schemas.microsoft.com/office/drawing/2014/main" id="{211F721C-0FA4-6B4D-ABE8-E671F2D1FC27}"/>
              </a:ext>
            </a:extLst>
          </p:cNvPr>
          <p:cNvSpPr txBox="1">
            <a:spLocks/>
          </p:cNvSpPr>
          <p:nvPr/>
        </p:nvSpPr>
        <p:spPr>
          <a:xfrm>
            <a:off x="1981200" y="-65256"/>
            <a:ext cx="8229600" cy="750887"/>
          </a:xfrm>
          <a:prstGeom prst="rect">
            <a:avLst/>
          </a:prstGeom>
        </p:spPr>
        <p:txBody>
          <a:bodyPr vert="horz" wrap="square" lIns="91440" tIns="45720" rIns="91440" bIns="45720" numCol="1" anchor="b" anchorCtr="0" compatLnSpc="1">
            <a:prstTxWarp prst="textNoShape">
              <a:avLst/>
            </a:prstTxWarp>
            <a:normAutofit/>
          </a:bodyPr>
          <a:lstStyle>
            <a:lvl1pPr algn="ctr" rtl="0" eaLnBrk="1" fontAlgn="base" hangingPunct="1">
              <a:spcBef>
                <a:spcPct val="0"/>
              </a:spcBef>
              <a:spcAft>
                <a:spcPct val="0"/>
              </a:spcAft>
              <a:defRPr sz="3200" b="1" kern="1200" cap="small">
                <a:solidFill>
                  <a:schemeClr val="tx1"/>
                </a:solidFill>
                <a:effectLst>
                  <a:outerShdw blurRad="50800" dist="38100" dir="2700000" algn="tl" rotWithShape="0">
                    <a:schemeClr val="accent2">
                      <a:alpha val="43000"/>
                    </a:schemeClr>
                  </a:outerShdw>
                </a:effectLst>
                <a:latin typeface="+mj-lt"/>
                <a:ea typeface="ＭＳ Ｐゴシック" charset="-128"/>
                <a:cs typeface="ＭＳ Ｐゴシック" charset="-128"/>
              </a:defRPr>
            </a:lvl1pPr>
            <a:lvl2pPr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2pPr>
            <a:lvl3pPr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3pPr>
            <a:lvl4pPr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4pPr>
            <a:lvl5pPr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9pPr>
          </a:lstStyle>
          <a:p>
            <a:r>
              <a:rPr lang="en-US" altLang="en-US" cap="none" dirty="0">
                <a:effectLst>
                  <a:outerShdw blurRad="38100" dist="38100" dir="2700000" algn="tl">
                    <a:srgbClr val="C0C0C0"/>
                  </a:outerShdw>
                </a:effectLst>
                <a:ea typeface="ＭＳ Ｐゴシック" panose="020B0600070205080204" pitchFamily="34" charset="-128"/>
              </a:rPr>
              <a:t>Thresholding “Probability” vs Open Set</a:t>
            </a:r>
          </a:p>
        </p:txBody>
      </p:sp>
      <p:pic>
        <p:nvPicPr>
          <p:cNvPr id="5" name="Picture 4">
            <a:extLst>
              <a:ext uri="{FF2B5EF4-FFF2-40B4-BE49-F238E27FC236}">
                <a16:creationId xmlns:a16="http://schemas.microsoft.com/office/drawing/2014/main" id="{88431521-B23A-6C46-AF28-486A086DAE7A}"/>
              </a:ext>
            </a:extLst>
          </p:cNvPr>
          <p:cNvPicPr>
            <a:picLocks noChangeAspect="1"/>
          </p:cNvPicPr>
          <p:nvPr/>
        </p:nvPicPr>
        <p:blipFill>
          <a:blip r:embed="rId36"/>
          <a:stretch>
            <a:fillRect/>
          </a:stretch>
        </p:blipFill>
        <p:spPr>
          <a:xfrm>
            <a:off x="446929" y="845781"/>
            <a:ext cx="3793110" cy="4047288"/>
          </a:xfrm>
          <a:prstGeom prst="rect">
            <a:avLst/>
          </a:prstGeom>
        </p:spPr>
      </p:pic>
      <p:sp>
        <p:nvSpPr>
          <p:cNvPr id="6" name="Rectangle 5">
            <a:extLst>
              <a:ext uri="{FF2B5EF4-FFF2-40B4-BE49-F238E27FC236}">
                <a16:creationId xmlns:a16="http://schemas.microsoft.com/office/drawing/2014/main" id="{040C16B0-5747-5E4E-ABF9-086D8F2E7D86}"/>
              </a:ext>
            </a:extLst>
          </p:cNvPr>
          <p:cNvSpPr/>
          <p:nvPr/>
        </p:nvSpPr>
        <p:spPr>
          <a:xfrm>
            <a:off x="206375" y="5043835"/>
            <a:ext cx="4932700" cy="1200329"/>
          </a:xfrm>
          <a:prstGeom prst="rect">
            <a:avLst/>
          </a:prstGeom>
        </p:spPr>
        <p:txBody>
          <a:bodyPr wrap="square">
            <a:spAutoFit/>
          </a:bodyPr>
          <a:lstStyle/>
          <a:p>
            <a:r>
              <a:rPr lang="en-US" sz="2400" dirty="0">
                <a:latin typeface="NimbusRomNo9L"/>
              </a:rPr>
              <a:t>On optimum recognition error and reject tradeoff.  C. Chow,  </a:t>
            </a:r>
            <a:r>
              <a:rPr lang="en-US" sz="2400" i="1" dirty="0">
                <a:latin typeface="NimbusRomNo9L"/>
              </a:rPr>
              <a:t>IEEE Trans. Info. Theory </a:t>
            </a:r>
            <a:r>
              <a:rPr lang="en-US" sz="2400" dirty="0">
                <a:latin typeface="NimbusRomNo9L"/>
              </a:rPr>
              <a:t>16(1):41–46. 1970</a:t>
            </a:r>
            <a:endParaRPr lang="en-US" sz="2400" dirty="0"/>
          </a:p>
        </p:txBody>
      </p:sp>
    </p:spTree>
    <p:custDataLst>
      <p:tags r:id="rId1"/>
    </p:custDataLst>
    <p:extLst>
      <p:ext uri="{BB962C8B-B14F-4D97-AF65-F5344CB8AC3E}">
        <p14:creationId xmlns:p14="http://schemas.microsoft.com/office/powerpoint/2010/main" val="1204037907"/>
      </p:ext>
    </p:extLst>
  </p:cSld>
  <p:clrMapOvr>
    <a:masterClrMapping/>
  </p:clrMapOvr>
  <mc:AlternateContent xmlns:mc="http://schemas.openxmlformats.org/markup-compatibility/2006" xmlns:p14="http://schemas.microsoft.com/office/powerpoint/2010/main">
    <mc:Choice Requires="p14">
      <p:transition spd="slow" p14:dur="2000" advTm="35000"/>
    </mc:Choice>
    <mc:Fallback xmlns="">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600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6500"/>
                            </p:stCondLst>
                            <p:childTnLst>
                              <p:par>
                                <p:cTn id="10" presetID="1" presetClass="entr" presetSubtype="0" fill="hold" nodeType="afterEffect">
                                  <p:stCondLst>
                                    <p:cond delay="8000"/>
                                  </p:stCondLst>
                                  <p:childTnLst>
                                    <p:set>
                                      <p:cBhvr>
                                        <p:cTn id="11" dur="1" fill="hold">
                                          <p:stCondLst>
                                            <p:cond delay="0"/>
                                          </p:stCondLst>
                                        </p:cTn>
                                        <p:tgtEl>
                                          <p:spTgt spid="38"/>
                                        </p:tgtEl>
                                        <p:attrNameLst>
                                          <p:attrName>style.visibility</p:attrName>
                                        </p:attrNameLst>
                                      </p:cBhvr>
                                      <p:to>
                                        <p:strVal val="visible"/>
                                      </p:to>
                                    </p:set>
                                  </p:childTnLst>
                                </p:cTn>
                              </p:par>
                            </p:childTnLst>
                          </p:cTn>
                        </p:par>
                        <p:par>
                          <p:cTn id="12" fill="hold">
                            <p:stCondLst>
                              <p:cond delay="14500"/>
                            </p:stCondLst>
                            <p:childTnLst>
                              <p:par>
                                <p:cTn id="13" presetID="23" presetClass="entr" presetSubtype="16" fill="hold" nodeType="afterEffect">
                                  <p:stCondLst>
                                    <p:cond delay="5000"/>
                                  </p:stCondLst>
                                  <p:childTnLst>
                                    <p:set>
                                      <p:cBhvr>
                                        <p:cTn id="14" dur="1" fill="hold">
                                          <p:stCondLst>
                                            <p:cond delay="0"/>
                                          </p:stCondLst>
                                        </p:cTn>
                                        <p:tgtEl>
                                          <p:spTgt spid="52"/>
                                        </p:tgtEl>
                                        <p:attrNameLst>
                                          <p:attrName>style.visibility</p:attrName>
                                        </p:attrNameLst>
                                      </p:cBhvr>
                                      <p:to>
                                        <p:strVal val="visible"/>
                                      </p:to>
                                    </p:set>
                                    <p:anim calcmode="lin" valueType="num">
                                      <p:cBhvr>
                                        <p:cTn id="15" dur="500" fill="hold"/>
                                        <p:tgtEl>
                                          <p:spTgt spid="52"/>
                                        </p:tgtEl>
                                        <p:attrNameLst>
                                          <p:attrName>ppt_w</p:attrName>
                                        </p:attrNameLst>
                                      </p:cBhvr>
                                      <p:tavLst>
                                        <p:tav tm="0">
                                          <p:val>
                                            <p:fltVal val="0"/>
                                          </p:val>
                                        </p:tav>
                                        <p:tav tm="100000">
                                          <p:val>
                                            <p:strVal val="#ppt_w"/>
                                          </p:val>
                                        </p:tav>
                                      </p:tavLst>
                                    </p:anim>
                                    <p:anim calcmode="lin" valueType="num">
                                      <p:cBhvr>
                                        <p:cTn id="16" dur="500" fill="hold"/>
                                        <p:tgtEl>
                                          <p:spTgt spid="52"/>
                                        </p:tgtEl>
                                        <p:attrNameLst>
                                          <p:attrName>ppt_h</p:attrName>
                                        </p:attrNameLst>
                                      </p:cBhvr>
                                      <p:tavLst>
                                        <p:tav tm="0">
                                          <p:val>
                                            <p:fltVal val="0"/>
                                          </p:val>
                                        </p:tav>
                                        <p:tav tm="100000">
                                          <p:val>
                                            <p:strVal val="#ppt_h"/>
                                          </p:val>
                                        </p:tav>
                                      </p:tavLst>
                                    </p:anim>
                                  </p:childTnLst>
                                </p:cTn>
                              </p:par>
                            </p:childTnLst>
                          </p:cTn>
                        </p:par>
                        <p:par>
                          <p:cTn id="17" fill="hold">
                            <p:stCondLst>
                              <p:cond delay="20000"/>
                            </p:stCondLst>
                            <p:childTnLst>
                              <p:par>
                                <p:cTn id="18" presetID="1" presetClass="entr" presetSubtype="0" fill="hold" nodeType="afterEffect">
                                  <p:stCondLst>
                                    <p:cond delay="400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8"/>
</p:tagLst>
</file>

<file path=ppt/tags/tag10.xml><?xml version="1.0" encoding="utf-8"?>
<p:tagLst xmlns:a="http://schemas.openxmlformats.org/drawingml/2006/main" xmlns:r="http://schemas.openxmlformats.org/officeDocument/2006/relationships" xmlns:p="http://schemas.openxmlformats.org/presentationml/2006/main">
  <p:tag name="TIMING" val="|1.6|1.9"/>
</p:tagLst>
</file>

<file path=ppt/tags/tag11.xml><?xml version="1.0" encoding="utf-8"?>
<p:tagLst xmlns:a="http://schemas.openxmlformats.org/drawingml/2006/main" xmlns:r="http://schemas.openxmlformats.org/officeDocument/2006/relationships" xmlns:p="http://schemas.openxmlformats.org/presentationml/2006/main">
  <p:tag name="TIMING" val="|0.9|2.6|2.8|1.8|2.5"/>
</p:tagLst>
</file>

<file path=ppt/tags/tag12.xml><?xml version="1.0" encoding="utf-8"?>
<p:tagLst xmlns:a="http://schemas.openxmlformats.org/drawingml/2006/main" xmlns:r="http://schemas.openxmlformats.org/officeDocument/2006/relationships" xmlns:p="http://schemas.openxmlformats.org/presentationml/2006/main">
  <p:tag name="TIMING" val="|4.5|25.4"/>
</p:tagLst>
</file>

<file path=ppt/tags/tag2.xml><?xml version="1.0" encoding="utf-8"?>
<p:tagLst xmlns:a="http://schemas.openxmlformats.org/drawingml/2006/main" xmlns:r="http://schemas.openxmlformats.org/officeDocument/2006/relationships" xmlns:p="http://schemas.openxmlformats.org/presentationml/2006/main">
  <p:tag name="TIMING" val="|10.2|18.7"/>
</p:tagLst>
</file>

<file path=ppt/tags/tag3.xml><?xml version="1.0" encoding="utf-8"?>
<p:tagLst xmlns:a="http://schemas.openxmlformats.org/drawingml/2006/main" xmlns:r="http://schemas.openxmlformats.org/officeDocument/2006/relationships" xmlns:p="http://schemas.openxmlformats.org/presentationml/2006/main">
  <p:tag name="TIMING" val="|23.6|4.4|8.1|4"/>
</p:tagLst>
</file>

<file path=ppt/tags/tag4.xml><?xml version="1.0" encoding="utf-8"?>
<p:tagLst xmlns:a="http://schemas.openxmlformats.org/drawingml/2006/main" xmlns:r="http://schemas.openxmlformats.org/officeDocument/2006/relationships" xmlns:p="http://schemas.openxmlformats.org/presentationml/2006/main">
  <p:tag name="TIMING" val="|10.1"/>
</p:tagLst>
</file>

<file path=ppt/tags/tag5.xml><?xml version="1.0" encoding="utf-8"?>
<p:tagLst xmlns:a="http://schemas.openxmlformats.org/drawingml/2006/main" xmlns:r="http://schemas.openxmlformats.org/officeDocument/2006/relationships" xmlns:p="http://schemas.openxmlformats.org/presentationml/2006/main">
  <p:tag name="TIMING" val="|6.6|24.3"/>
</p:tagLst>
</file>

<file path=ppt/tags/tag6.xml><?xml version="1.0" encoding="utf-8"?>
<p:tagLst xmlns:a="http://schemas.openxmlformats.org/drawingml/2006/main" xmlns:r="http://schemas.openxmlformats.org/officeDocument/2006/relationships" xmlns:p="http://schemas.openxmlformats.org/presentationml/2006/main">
  <p:tag name="TIMING" val="|8.3|16.9|4.2"/>
</p:tagLst>
</file>

<file path=ppt/tags/tag7.xml><?xml version="1.0" encoding="utf-8"?>
<p:tagLst xmlns:a="http://schemas.openxmlformats.org/drawingml/2006/main" xmlns:r="http://schemas.openxmlformats.org/officeDocument/2006/relationships" xmlns:p="http://schemas.openxmlformats.org/presentationml/2006/main">
  <p:tag name="TIMING" val="|6.2"/>
</p:tagLst>
</file>

<file path=ppt/tags/tag8.xml><?xml version="1.0" encoding="utf-8"?>
<p:tagLst xmlns:a="http://schemas.openxmlformats.org/drawingml/2006/main" xmlns:r="http://schemas.openxmlformats.org/officeDocument/2006/relationships" xmlns:p="http://schemas.openxmlformats.org/presentationml/2006/main">
  <p:tag name="TIMING" val="|1.6|1.2|1.2|2|2.2|3.2|1.8|0.8|1.8|1.2"/>
</p:tagLst>
</file>

<file path=ppt/tags/tag9.xml><?xml version="1.0" encoding="utf-8"?>
<p:tagLst xmlns:a="http://schemas.openxmlformats.org/drawingml/2006/main" xmlns:r="http://schemas.openxmlformats.org/officeDocument/2006/relationships" xmlns:p="http://schemas.openxmlformats.org/presentationml/2006/main">
  <p:tag name="TIMING" val="|1.7|1.4|1.7|0.9|1.2|2.3|7.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1300">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CS1300</Template>
  <TotalTime>22487</TotalTime>
  <Words>1484</Words>
  <Application>Microsoft Macintosh PowerPoint</Application>
  <PresentationFormat>Widescreen</PresentationFormat>
  <Paragraphs>170</Paragraphs>
  <Slides>32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ＭＳ Ｐゴシック</vt:lpstr>
      <vt:lpstr>Arial</vt:lpstr>
      <vt:lpstr>Calibri</vt:lpstr>
      <vt:lpstr>Cambria Math</vt:lpstr>
      <vt:lpstr>CMR9</vt:lpstr>
      <vt:lpstr>NimbusRomNo9L</vt:lpstr>
      <vt:lpstr>Times</vt:lpstr>
      <vt:lpstr>Wingdings</vt:lpstr>
      <vt:lpstr>Wingdings 2</vt:lpstr>
      <vt:lpstr>CS1300</vt:lpstr>
      <vt:lpstr>Learning and the Unknown:  Surveying Steps Toward Open World Recognition </vt:lpstr>
      <vt:lpstr>What “Class” is this Object? </vt:lpstr>
      <vt:lpstr>TraffickCam example (AAAI19 paper) Hotels-50K: A Global Hotel Recognition Dataset:  Abby Stylianou, Hong Xuan, Maya Shende, Jonathan Brandt, Richard Souvenir, Robert Pless</vt:lpstr>
      <vt:lpstr>Surveillance example: Car detection/counting</vt:lpstr>
      <vt:lpstr>PowerPoint Presentation</vt:lpstr>
      <vt:lpstr>PowerPoint Presentation</vt:lpstr>
      <vt:lpstr>What went wrong?</vt:lpstr>
      <vt:lpstr>The Range of Openness/Unknowns in problems</vt:lpstr>
      <vt:lpstr>PowerPoint Presentation</vt:lpstr>
      <vt:lpstr>Learning in the face of Unknown Unknowns:  Formalization of Open-Set Recognition</vt:lpstr>
      <vt:lpstr>OPEN SPACE RISK </vt:lpstr>
      <vt:lpstr>What solves OSR?</vt:lpstr>
      <vt:lpstr>“Novelty detection,  Anomaly detection and  detecting “Out of Distribution Sample”</vt:lpstr>
      <vt:lpstr>Thresholding vs Open Set</vt:lpstr>
      <vt:lpstr>Compact Abating Probability</vt:lpstr>
      <vt:lpstr>There are many problem variants and Solutions</vt:lpstr>
      <vt:lpstr>PowerPoint Presentation</vt:lpstr>
      <vt:lpstr>Extreme Value Machine</vt:lpstr>
      <vt:lpstr>Towards Open-Set Deep Networks</vt:lpstr>
      <vt:lpstr>PowerPoint Presentation</vt:lpstr>
      <vt:lpstr>Open-Set Deep Networks</vt:lpstr>
      <vt:lpstr>OpenMax only somewhat better.   We Researched Why.</vt:lpstr>
      <vt:lpstr>Training/Testing</vt:lpstr>
      <vt:lpstr>PowerPoint Presentation</vt:lpstr>
      <vt:lpstr>Observation from Default Response – Leading to Our Approach</vt:lpstr>
      <vt:lpstr>Goal of Our Approach</vt:lpstr>
      <vt:lpstr>PowerPoint Presentation</vt:lpstr>
      <vt:lpstr>PowerPoint Presentation</vt:lpstr>
      <vt:lpstr>PowerPoint Presentation</vt:lpstr>
      <vt:lpstr>PowerPoint Presentation</vt:lpstr>
      <vt:lpstr>Conclusions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Avoiding the dark side: Enhancing privacy from faces to adversarial examples.</dc:title>
  <dc:creator>Terry Boult</dc:creator>
  <cp:lastModifiedBy>Terry Boult</cp:lastModifiedBy>
  <cp:revision>278</cp:revision>
  <dcterms:created xsi:type="dcterms:W3CDTF">2018-06-16T23:30:48Z</dcterms:created>
  <dcterms:modified xsi:type="dcterms:W3CDTF">2019-01-30T23:35:21Z</dcterms:modified>
</cp:coreProperties>
</file>